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4"/>
  </p:notesMasterIdLst>
  <p:sldIdLst>
    <p:sldId id="8026" r:id="rId2"/>
    <p:sldId id="8183" r:id="rId3"/>
    <p:sldId id="8184" r:id="rId4"/>
    <p:sldId id="8192" r:id="rId5"/>
    <p:sldId id="270" r:id="rId6"/>
    <p:sldId id="8186" r:id="rId7"/>
    <p:sldId id="8194" r:id="rId8"/>
    <p:sldId id="272" r:id="rId9"/>
    <p:sldId id="273" r:id="rId10"/>
    <p:sldId id="8195" r:id="rId11"/>
    <p:sldId id="8196" r:id="rId12"/>
    <p:sldId id="8197" r:id="rId13"/>
    <p:sldId id="8198" r:id="rId14"/>
    <p:sldId id="8200" r:id="rId15"/>
    <p:sldId id="8201" r:id="rId16"/>
    <p:sldId id="8202" r:id="rId17"/>
    <p:sldId id="8203" r:id="rId18"/>
    <p:sldId id="8204" r:id="rId19"/>
    <p:sldId id="8205" r:id="rId20"/>
    <p:sldId id="8207" r:id="rId21"/>
    <p:sldId id="8208" r:id="rId22"/>
    <p:sldId id="8209" r:id="rId23"/>
    <p:sldId id="8211" r:id="rId24"/>
    <p:sldId id="8212" r:id="rId25"/>
    <p:sldId id="8210" r:id="rId26"/>
    <p:sldId id="8213" r:id="rId27"/>
    <p:sldId id="8218" r:id="rId28"/>
    <p:sldId id="8219" r:id="rId29"/>
    <p:sldId id="8214" r:id="rId30"/>
    <p:sldId id="8215" r:id="rId31"/>
    <p:sldId id="8216" r:id="rId32"/>
    <p:sldId id="29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F60"/>
    <a:srgbClr val="FFC102"/>
    <a:srgbClr val="DCE4CC"/>
    <a:srgbClr val="BD1801"/>
    <a:srgbClr val="1C9A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83"/>
    <p:restoredTop sz="90812"/>
  </p:normalViewPr>
  <p:slideViewPr>
    <p:cSldViewPr snapToGrid="0" snapToObjects="1">
      <p:cViewPr varScale="1">
        <p:scale>
          <a:sx n="141" d="100"/>
          <a:sy n="141" d="100"/>
        </p:scale>
        <p:origin x="120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4491AD-514F-194A-AD89-638CFA809772}" type="datetimeFigureOut">
              <a:rPr kumimoji="1" lang="zh-CN" altLang="en-US" smtClean="0"/>
              <a:t>2024/10/21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9B9F59-911E-BB45-8332-50CA8D2B44AF}" type="slidenum">
              <a:rPr kumimoji="1" lang="zh-CN" altLang="en-US" smtClean="0"/>
              <a:t>‹#›</a:t>
            </a:fld>
            <a:endParaRPr kumimoji="1" lang="zh-CN" altLang="en-US"/>
          </a:p>
        </p:txBody>
      </p:sp>
    </p:spTree>
    <p:extLst>
      <p:ext uri="{BB962C8B-B14F-4D97-AF65-F5344CB8AC3E}">
        <p14:creationId xmlns:p14="http://schemas.microsoft.com/office/powerpoint/2010/main" val="1682651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5F14ED-3386-43D1-BDE1-D538330EB6CF}" type="slidenum">
              <a:rPr lang="zh-CN" altLang="en-US" smtClean="0"/>
              <a:pPr/>
              <a:t>1</a:t>
            </a:fld>
            <a:endParaRPr lang="zh-CN" altLang="en-US"/>
          </a:p>
        </p:txBody>
      </p:sp>
    </p:spTree>
    <p:extLst>
      <p:ext uri="{BB962C8B-B14F-4D97-AF65-F5344CB8AC3E}">
        <p14:creationId xmlns:p14="http://schemas.microsoft.com/office/powerpoint/2010/main" val="2420851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F09B9F59-911E-BB45-8332-50CA8D2B44AF}" type="slidenum">
              <a:rPr kumimoji="1" lang="zh-CN" altLang="en-US" smtClean="0"/>
              <a:t>11</a:t>
            </a:fld>
            <a:endParaRPr kumimoji="1" lang="zh-CN" altLang="en-US"/>
          </a:p>
        </p:txBody>
      </p:sp>
    </p:spTree>
    <p:extLst>
      <p:ext uri="{BB962C8B-B14F-4D97-AF65-F5344CB8AC3E}">
        <p14:creationId xmlns:p14="http://schemas.microsoft.com/office/powerpoint/2010/main" val="1659639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F09B9F59-911E-BB45-8332-50CA8D2B44AF}" type="slidenum">
              <a:rPr kumimoji="1" lang="zh-CN" altLang="en-US" smtClean="0"/>
              <a:t>23</a:t>
            </a:fld>
            <a:endParaRPr kumimoji="1" lang="zh-CN" altLang="en-US"/>
          </a:p>
        </p:txBody>
      </p:sp>
    </p:spTree>
    <p:extLst>
      <p:ext uri="{BB962C8B-B14F-4D97-AF65-F5344CB8AC3E}">
        <p14:creationId xmlns:p14="http://schemas.microsoft.com/office/powerpoint/2010/main" val="2506535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B9304-E6F9-4F37-8889-1B29C6BD727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6016454-4C12-F310-4A99-FE54B636BD7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AE63607-5076-EABE-AB57-D27237A48397}"/>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01B9E753-A847-E3B7-2B81-6697BDED32A7}"/>
              </a:ext>
            </a:extLst>
          </p:cNvPr>
          <p:cNvSpPr>
            <a:spLocks noGrp="1"/>
          </p:cNvSpPr>
          <p:nvPr>
            <p:ph type="sldNum" sz="quarter" idx="5"/>
          </p:nvPr>
        </p:nvSpPr>
        <p:spPr/>
        <p:txBody>
          <a:bodyPr/>
          <a:lstStyle/>
          <a:p>
            <a:fld id="{F09B9F59-911E-BB45-8332-50CA8D2B44AF}" type="slidenum">
              <a:rPr kumimoji="1" lang="zh-CN" altLang="en-US" smtClean="0"/>
              <a:t>24</a:t>
            </a:fld>
            <a:endParaRPr kumimoji="1" lang="zh-CN" altLang="en-US"/>
          </a:p>
        </p:txBody>
      </p:sp>
    </p:spTree>
    <p:extLst>
      <p:ext uri="{BB962C8B-B14F-4D97-AF65-F5344CB8AC3E}">
        <p14:creationId xmlns:p14="http://schemas.microsoft.com/office/powerpoint/2010/main" val="1484492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FBCED-18AD-6BFF-326C-D78B2F6638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8CE0FD-FA1A-D53B-96C9-A69256B90D7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ECBAAF1-8127-0D5E-A054-07A3A6EE293D}"/>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DADC2784-1693-0DE7-8349-09CE7D6BB801}"/>
              </a:ext>
            </a:extLst>
          </p:cNvPr>
          <p:cNvSpPr>
            <a:spLocks noGrp="1"/>
          </p:cNvSpPr>
          <p:nvPr>
            <p:ph type="sldNum" sz="quarter" idx="5"/>
          </p:nvPr>
        </p:nvSpPr>
        <p:spPr/>
        <p:txBody>
          <a:bodyPr/>
          <a:lstStyle/>
          <a:p>
            <a:fld id="{F09B9F59-911E-BB45-8332-50CA8D2B44AF}" type="slidenum">
              <a:rPr kumimoji="1" lang="zh-CN" altLang="en-US" smtClean="0"/>
              <a:t>26</a:t>
            </a:fld>
            <a:endParaRPr kumimoji="1" lang="zh-CN" altLang="en-US"/>
          </a:p>
        </p:txBody>
      </p:sp>
    </p:spTree>
    <p:extLst>
      <p:ext uri="{BB962C8B-B14F-4D97-AF65-F5344CB8AC3E}">
        <p14:creationId xmlns:p14="http://schemas.microsoft.com/office/powerpoint/2010/main" val="2390907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17762-4B99-068E-B249-0DBC66667E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9520616-1570-5443-3D8F-638190D1583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33D4559-FD31-4389-48BC-FD38E616B0D8}"/>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3638C322-0865-E056-F75B-4A159D7C70DC}"/>
              </a:ext>
            </a:extLst>
          </p:cNvPr>
          <p:cNvSpPr>
            <a:spLocks noGrp="1"/>
          </p:cNvSpPr>
          <p:nvPr>
            <p:ph type="sldNum" sz="quarter" idx="5"/>
          </p:nvPr>
        </p:nvSpPr>
        <p:spPr/>
        <p:txBody>
          <a:bodyPr/>
          <a:lstStyle/>
          <a:p>
            <a:fld id="{F09B9F59-911E-BB45-8332-50CA8D2B44AF}" type="slidenum">
              <a:rPr kumimoji="1" lang="zh-CN" altLang="en-US" smtClean="0"/>
              <a:t>27</a:t>
            </a:fld>
            <a:endParaRPr kumimoji="1" lang="zh-CN" altLang="en-US"/>
          </a:p>
        </p:txBody>
      </p:sp>
    </p:spTree>
    <p:extLst>
      <p:ext uri="{BB962C8B-B14F-4D97-AF65-F5344CB8AC3E}">
        <p14:creationId xmlns:p14="http://schemas.microsoft.com/office/powerpoint/2010/main" val="2125462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6F4C8-0B38-C1AC-719F-995FF717506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4EC05FD-75ED-7BAB-EC0A-5E86A89B202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F6251D0-1447-A3D0-97A3-5A28FEE22269}"/>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49F05BB6-DFDF-E835-B6F8-23DE5276A99C}"/>
              </a:ext>
            </a:extLst>
          </p:cNvPr>
          <p:cNvSpPr>
            <a:spLocks noGrp="1"/>
          </p:cNvSpPr>
          <p:nvPr>
            <p:ph type="sldNum" sz="quarter" idx="5"/>
          </p:nvPr>
        </p:nvSpPr>
        <p:spPr/>
        <p:txBody>
          <a:bodyPr/>
          <a:lstStyle/>
          <a:p>
            <a:fld id="{F09B9F59-911E-BB45-8332-50CA8D2B44AF}" type="slidenum">
              <a:rPr kumimoji="1" lang="zh-CN" altLang="en-US" smtClean="0"/>
              <a:t>28</a:t>
            </a:fld>
            <a:endParaRPr kumimoji="1" lang="zh-CN" altLang="en-US"/>
          </a:p>
        </p:txBody>
      </p:sp>
    </p:spTree>
    <p:extLst>
      <p:ext uri="{BB962C8B-B14F-4D97-AF65-F5344CB8AC3E}">
        <p14:creationId xmlns:p14="http://schemas.microsoft.com/office/powerpoint/2010/main" val="298788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0A221-07B5-C45D-D754-5905B2C1914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CBDC693-A06B-0B07-594C-39A3E342E10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DADC1EE-9692-FE5A-D185-60008156881A}"/>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A9378D89-93F2-AC57-2D33-D1753D36F129}"/>
              </a:ext>
            </a:extLst>
          </p:cNvPr>
          <p:cNvSpPr>
            <a:spLocks noGrp="1"/>
          </p:cNvSpPr>
          <p:nvPr>
            <p:ph type="sldNum" sz="quarter" idx="5"/>
          </p:nvPr>
        </p:nvSpPr>
        <p:spPr/>
        <p:txBody>
          <a:bodyPr/>
          <a:lstStyle/>
          <a:p>
            <a:fld id="{F09B9F59-911E-BB45-8332-50CA8D2B44AF}" type="slidenum">
              <a:rPr kumimoji="1" lang="zh-CN" altLang="en-US" smtClean="0"/>
              <a:t>29</a:t>
            </a:fld>
            <a:endParaRPr kumimoji="1" lang="zh-CN" altLang="en-US"/>
          </a:p>
        </p:txBody>
      </p:sp>
    </p:spTree>
    <p:extLst>
      <p:ext uri="{BB962C8B-B14F-4D97-AF65-F5344CB8AC3E}">
        <p14:creationId xmlns:p14="http://schemas.microsoft.com/office/powerpoint/2010/main" val="3858310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6C651-2BC5-3CC2-AE86-3CD8D5CADA2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BF82C0A-A5DF-87B1-428E-B74F7BB5663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18A22E7-F9D5-4EAF-DDCF-ABAD83F03D9B}"/>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69044FFE-E5A5-8092-47CB-2417EEF99ED9}"/>
              </a:ext>
            </a:extLst>
          </p:cNvPr>
          <p:cNvSpPr>
            <a:spLocks noGrp="1"/>
          </p:cNvSpPr>
          <p:nvPr>
            <p:ph type="sldNum" sz="quarter" idx="5"/>
          </p:nvPr>
        </p:nvSpPr>
        <p:spPr/>
        <p:txBody>
          <a:bodyPr/>
          <a:lstStyle/>
          <a:p>
            <a:fld id="{F09B9F59-911E-BB45-8332-50CA8D2B44AF}" type="slidenum">
              <a:rPr kumimoji="1" lang="zh-CN" altLang="en-US" smtClean="0"/>
              <a:t>31</a:t>
            </a:fld>
            <a:endParaRPr kumimoji="1" lang="zh-CN" altLang="en-US"/>
          </a:p>
        </p:txBody>
      </p:sp>
    </p:spTree>
    <p:extLst>
      <p:ext uri="{BB962C8B-B14F-4D97-AF65-F5344CB8AC3E}">
        <p14:creationId xmlns:p14="http://schemas.microsoft.com/office/powerpoint/2010/main" val="3053455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atin typeface="SimHei" panose="02010609060101010101" pitchFamily="49" charset="-122"/>
                <a:ea typeface="SimHei" panose="02010609060101010101" pitchFamily="49" charset="-122"/>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
        <p:nvSpPr>
          <p:cNvPr id="7" name="矩形 6">
            <a:extLst>
              <a:ext uri="{FF2B5EF4-FFF2-40B4-BE49-F238E27FC236}">
                <a16:creationId xmlns:a16="http://schemas.microsoft.com/office/drawing/2014/main" id="{B0629F2F-17E0-C445-B99E-6ADDB8866E5B}"/>
              </a:ext>
            </a:extLst>
          </p:cNvPr>
          <p:cNvSpPr/>
          <p:nvPr userDrawn="1"/>
        </p:nvSpPr>
        <p:spPr>
          <a:xfrm>
            <a:off x="0" y="53048"/>
            <a:ext cx="12192000" cy="787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522738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3876610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4177047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与项目符号 ">
    <p:spTree>
      <p:nvGrpSpPr>
        <p:cNvPr id="1" name=""/>
        <p:cNvGrpSpPr/>
        <p:nvPr/>
      </p:nvGrpSpPr>
      <p:grpSpPr>
        <a:xfrm>
          <a:off x="0" y="0"/>
          <a:ext cx="0" cy="0"/>
          <a:chOff x="0" y="0"/>
          <a:chExt cx="0" cy="0"/>
        </a:xfrm>
      </p:grpSpPr>
      <p:sp>
        <p:nvSpPr>
          <p:cNvPr id="138" name="Shape 138"/>
          <p:cNvSpPr>
            <a:spLocks noGrp="1"/>
          </p:cNvSpPr>
          <p:nvPr>
            <p:ph type="title"/>
          </p:nvPr>
        </p:nvSpPr>
        <p:spPr>
          <a:xfrm>
            <a:off x="838200" y="365125"/>
            <a:ext cx="10515600" cy="1325563"/>
          </a:xfrm>
          <a:prstGeom prst="rect">
            <a:avLst/>
          </a:prstGeom>
        </p:spPr>
        <p:txBody>
          <a:bodyPr/>
          <a:lstStyle/>
          <a:p>
            <a:r>
              <a:t>标题文本</a:t>
            </a:r>
          </a:p>
        </p:txBody>
      </p:sp>
      <p:sp>
        <p:nvSpPr>
          <p:cNvPr id="139" name="Shape 139"/>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40" name="Shape 140"/>
          <p:cNvSpPr>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00456796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7124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0985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末尾幻灯片">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F0294D6-3CF9-4488-A84C-80075641CD37}"/>
              </a:ext>
            </a:extLst>
          </p:cNvPr>
          <p:cNvSpPr>
            <a:spLocks noGrp="1"/>
          </p:cNvSpPr>
          <p:nvPr>
            <p:ph type="ctrTitle" hasCustomPrompt="1"/>
          </p:nvPr>
        </p:nvSpPr>
        <p:spPr>
          <a:xfrm>
            <a:off x="6410324" y="2197730"/>
            <a:ext cx="5110164" cy="1621509"/>
          </a:xfrm>
          <a:prstGeom prst="rect">
            <a:avLst/>
          </a:prstGeom>
        </p:spPr>
        <p:txBody>
          <a:bodyPr anchor="b">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7" name="文本占位符 62">
            <a:extLst>
              <a:ext uri="{FF2B5EF4-FFF2-40B4-BE49-F238E27FC236}">
                <a16:creationId xmlns:a16="http://schemas.microsoft.com/office/drawing/2014/main" id="{8F29D749-D6EF-4980-A517-C7837BFBADA6}"/>
              </a:ext>
            </a:extLst>
          </p:cNvPr>
          <p:cNvSpPr>
            <a:spLocks noGrp="1"/>
          </p:cNvSpPr>
          <p:nvPr>
            <p:ph type="body" sz="quarter" idx="18" hasCustomPrompt="1"/>
          </p:nvPr>
        </p:nvSpPr>
        <p:spPr>
          <a:xfrm>
            <a:off x="6410324" y="4669066"/>
            <a:ext cx="5110164" cy="310871"/>
          </a:xfrm>
        </p:spPr>
        <p:txBody>
          <a:bodyPr vert="horz" lIns="91440" tIns="45720" rIns="91440" bIns="45720" rtlCol="0">
            <a:normAutofit/>
          </a:bodyPr>
          <a:lstStyle>
            <a:lvl1pPr marL="0" indent="0" algn="l">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8" name="文本占位符 13">
            <a:extLst>
              <a:ext uri="{FF2B5EF4-FFF2-40B4-BE49-F238E27FC236}">
                <a16:creationId xmlns:a16="http://schemas.microsoft.com/office/drawing/2014/main" id="{7125B136-9DBC-4CE5-BF84-D637378C1560}"/>
              </a:ext>
            </a:extLst>
          </p:cNvPr>
          <p:cNvSpPr>
            <a:spLocks noGrp="1"/>
          </p:cNvSpPr>
          <p:nvPr>
            <p:ph type="body" sz="quarter" idx="10" hasCustomPrompt="1"/>
          </p:nvPr>
        </p:nvSpPr>
        <p:spPr>
          <a:xfrm>
            <a:off x="6410325" y="4372795"/>
            <a:ext cx="5110164"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4126971578"/>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7385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chemeClr val="bg1"/>
                </a:solidFill>
                <a:latin typeface="Lantinghei SC Heavy"/>
                <a:cs typeface="Lantinghei SC Heavy"/>
              </a:defRPr>
            </a:lvl1pPr>
          </a:lstStyle>
          <a:p>
            <a:endParaRPr dirty="0"/>
          </a:p>
        </p:txBody>
      </p:sp>
      <p:sp>
        <p:nvSpPr>
          <p:cNvPr id="3" name="Holder 3"/>
          <p:cNvSpPr>
            <a:spLocks noGrp="1"/>
          </p:cNvSpPr>
          <p:nvPr>
            <p:ph type="body" idx="1"/>
          </p:nvPr>
        </p:nvSpPr>
        <p:spPr/>
        <p:txBody>
          <a:bodyPr lIns="0" tIns="0" rIns="0" bIns="0"/>
          <a:lstStyle>
            <a:lvl1pPr>
              <a:defRPr sz="1800" b="1" i="0">
                <a:solidFill>
                  <a:schemeClr val="tx1"/>
                </a:solidFill>
                <a:latin typeface="Lantinghei SC Heavy"/>
                <a:cs typeface="Lantinghei SC Heavy"/>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10/21/24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1948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10641" y="293624"/>
            <a:ext cx="1653539" cy="455509"/>
          </a:xfrm>
          <a:prstGeom prst="rect">
            <a:avLst/>
          </a:prstGeom>
        </p:spPr>
        <p:txBody>
          <a:bodyPr wrap="square" lIns="0" tIns="0" rIns="0" bIns="0">
            <a:spAutoFit/>
          </a:bodyPr>
          <a:lstStyle>
            <a:lvl1pPr>
              <a:defRPr sz="3200" b="1" i="0">
                <a:solidFill>
                  <a:schemeClr val="bg1"/>
                </a:solidFill>
                <a:latin typeface="Lantinghei SC Heavy"/>
                <a:cs typeface="Lantinghei SC Heavy"/>
              </a:defRPr>
            </a:lvl1pPr>
          </a:lstStyle>
          <a:p>
            <a:endParaRPr dirty="0"/>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800" b="1" i="0">
                <a:solidFill>
                  <a:schemeClr val="tx1"/>
                </a:solidFill>
                <a:latin typeface="Lantinghei SC Heavy"/>
                <a:cs typeface="Lantinghei SC Heavy"/>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10/21/24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82871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37252" y="142385"/>
            <a:ext cx="11072056" cy="631337"/>
          </a:xfrm>
          <a:prstGeom prst="rect">
            <a:avLst/>
          </a:prstGeom>
        </p:spPr>
        <p:txBody>
          <a:bodyPr anchor="ctr">
            <a:noAutofit/>
          </a:bodyPr>
          <a:lstStyle>
            <a:lvl1pPr>
              <a:defRPr sz="3600" b="1" i="0">
                <a:solidFill>
                  <a:schemeClr val="bg1"/>
                </a:solidFill>
                <a:latin typeface="Lantinghei SC Demibold" panose="02000000000000000000" pitchFamily="2" charset="-122"/>
                <a:ea typeface="Lantinghei SC Demibold" panose="02000000000000000000" pitchFamily="2"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marL="228600" indent="-228600">
              <a:lnSpc>
                <a:spcPct val="100000"/>
              </a:lnSpc>
              <a:buFont typeface="Wingdings" pitchFamily="2" charset="2"/>
              <a:buChar char="n"/>
              <a:defRPr b="0" i="0">
                <a:latin typeface="Lantinghei SC Extralight" panose="02000000000000000000" pitchFamily="2" charset="-122"/>
                <a:ea typeface="Lantinghei SC Extralight" panose="02000000000000000000" pitchFamily="2" charset="-122"/>
              </a:defRPr>
            </a:lvl1pPr>
            <a:lvl2pPr marL="685800" indent="-228600">
              <a:lnSpc>
                <a:spcPct val="100000"/>
              </a:lnSpc>
              <a:buFont typeface="Arial" panose="020B0604020202020204" pitchFamily="34" charset="0"/>
              <a:buChar char="•"/>
              <a:defRPr b="0" i="0">
                <a:latin typeface="Lantinghei SC Extralight" panose="02000000000000000000" pitchFamily="2" charset="-122"/>
                <a:ea typeface="Lantinghei SC Extralight" panose="02000000000000000000" pitchFamily="2" charset="-122"/>
              </a:defRPr>
            </a:lvl2pPr>
            <a:lvl3pPr marL="1143000" indent="-228600">
              <a:lnSpc>
                <a:spcPct val="100000"/>
              </a:lnSpc>
              <a:buFont typeface="Arial" panose="020B0604020202020204" pitchFamily="34" charset="0"/>
              <a:buChar char="•"/>
              <a:defRPr>
                <a:latin typeface="KaiTi" panose="02010609060101010101" pitchFamily="49" charset="-122"/>
                <a:ea typeface="KaiTi" panose="02010609060101010101" pitchFamily="49" charset="-122"/>
              </a:defRPr>
            </a:lvl3pPr>
            <a:lvl4pPr marL="1600200" indent="-228600">
              <a:lnSpc>
                <a:spcPct val="100000"/>
              </a:lnSpc>
              <a:buFont typeface="Arial" panose="020B0604020202020204" pitchFamily="34" charset="0"/>
              <a:buChar char="•"/>
              <a:defRPr>
                <a:latin typeface="KaiTi" panose="02010609060101010101" pitchFamily="49" charset="-122"/>
                <a:ea typeface="KaiTi" panose="02010609060101010101" pitchFamily="49" charset="-122"/>
              </a:defRPr>
            </a:lvl4pPr>
            <a:lvl5pPr marL="2057400" indent="-228600">
              <a:lnSpc>
                <a:spcPct val="100000"/>
              </a:lnSpc>
              <a:buFont typeface="Arial" panose="020B0604020202020204" pitchFamily="34" charset="0"/>
              <a:buChar char="•"/>
              <a:defRPr>
                <a:latin typeface="KaiTi" panose="02010609060101010101" pitchFamily="49" charset="-122"/>
                <a:ea typeface="KaiTi" panose="02010609060101010101" pitchFamily="49"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
        <p:nvSpPr>
          <p:cNvPr id="11" name="文本占位符 10">
            <a:extLst>
              <a:ext uri="{FF2B5EF4-FFF2-40B4-BE49-F238E27FC236}">
                <a16:creationId xmlns:a16="http://schemas.microsoft.com/office/drawing/2014/main" id="{1766B67D-479E-BF46-BDF0-FB60A578DCF5}"/>
              </a:ext>
            </a:extLst>
          </p:cNvPr>
          <p:cNvSpPr>
            <a:spLocks noGrp="1"/>
          </p:cNvSpPr>
          <p:nvPr>
            <p:ph type="body" sz="quarter" idx="13"/>
          </p:nvPr>
        </p:nvSpPr>
        <p:spPr>
          <a:xfrm>
            <a:off x="19424" y="234694"/>
            <a:ext cx="725044" cy="470580"/>
          </a:xfrm>
        </p:spPr>
        <p:txBody>
          <a:bodyPr>
            <a:noAutofit/>
          </a:bodyPr>
          <a:lstStyle>
            <a:lvl1pPr marL="0" indent="0" algn="ctr">
              <a:buNone/>
              <a:defRPr sz="3200" b="1" i="1">
                <a:solidFill>
                  <a:srgbClr val="002060"/>
                </a:solidFill>
                <a:latin typeface="Microsoft YaHei" panose="020B0503020204020204" pitchFamily="34" charset="-122"/>
                <a:ea typeface="Microsoft YaHei"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endParaRPr kumimoji="1" lang="zh-CN" altLang="en-US" dirty="0"/>
          </a:p>
        </p:txBody>
      </p:sp>
    </p:spTree>
    <p:extLst>
      <p:ext uri="{BB962C8B-B14F-4D97-AF65-F5344CB8AC3E}">
        <p14:creationId xmlns:p14="http://schemas.microsoft.com/office/powerpoint/2010/main" val="427017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1100138"/>
            <a:ext cx="10515600" cy="2852737"/>
          </a:xfrm>
          <a:prstGeom prst="rect">
            <a:avLst/>
          </a:prstGeom>
        </p:spPr>
        <p:txBody>
          <a:bodyPr anchor="b"/>
          <a:lstStyle>
            <a:lvl1pPr>
              <a:defRPr sz="6000">
                <a:latin typeface="SimHei" panose="02010609060101010101" pitchFamily="49" charset="-122"/>
                <a:ea typeface="SimHei" panose="02010609060101010101" pitchFamily="49" charset="-122"/>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41322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Date Placeholder 3"/>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66132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2281256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1960557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978877" y="136525"/>
            <a:ext cx="10515600" cy="648921"/>
          </a:xfrm>
          <a:prstGeom prst="rect">
            <a:avLst/>
          </a:prstGeom>
        </p:spPr>
        <p:txBody>
          <a:bodyPr/>
          <a:lstStyle>
            <a:lvl1pPr>
              <a:defRPr>
                <a:solidFill>
                  <a:schemeClr val="bg1"/>
                </a:solidFill>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2347300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3994516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3541518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62F8C97-C3BC-0D4D-AC75-3648585CAC72}" type="datetimeFigureOut">
              <a:rPr kumimoji="1" lang="zh-CN" altLang="en-US" smtClean="0"/>
              <a:t>2024/10/21</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55A19AC8-C41A-364B-9E75-24DD0664C80C}" type="slidenum">
              <a:rPr kumimoji="1" lang="zh-CN" altLang="en-US" smtClean="0"/>
              <a:t>‹#›</a:t>
            </a:fld>
            <a:endParaRPr kumimoji="1" lang="zh-CN" altLang="en-US"/>
          </a:p>
        </p:txBody>
      </p:sp>
    </p:spTree>
    <p:extLst>
      <p:ext uri="{BB962C8B-B14F-4D97-AF65-F5344CB8AC3E}">
        <p14:creationId xmlns:p14="http://schemas.microsoft.com/office/powerpoint/2010/main" val="3971218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2487" y="996462"/>
            <a:ext cx="11286483" cy="5245177"/>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452487" y="6356349"/>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2F8C97-C3BC-0D4D-AC75-3648585CAC72}" type="datetimeFigureOut">
              <a:rPr kumimoji="1" lang="zh-CN" altLang="en-US" smtClean="0"/>
              <a:t>2024/10/21</a:t>
            </a:fld>
            <a:endParaRPr kumimoji="1"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898053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A19AC8-C41A-364B-9E75-24DD0664C80C}" type="slidenum">
              <a:rPr kumimoji="1" lang="zh-CN" altLang="en-US" smtClean="0"/>
              <a:t>‹#›</a:t>
            </a:fld>
            <a:endParaRPr kumimoji="1" lang="zh-CN" altLang="en-US"/>
          </a:p>
        </p:txBody>
      </p:sp>
      <p:sp>
        <p:nvSpPr>
          <p:cNvPr id="7" name="矩形 6">
            <a:extLst>
              <a:ext uri="{FF2B5EF4-FFF2-40B4-BE49-F238E27FC236}">
                <a16:creationId xmlns:a16="http://schemas.microsoft.com/office/drawing/2014/main" id="{0C067F73-DC30-4311-9535-0081D9F896CE}"/>
              </a:ext>
            </a:extLst>
          </p:cNvPr>
          <p:cNvSpPr/>
          <p:nvPr userDrawn="1"/>
        </p:nvSpPr>
        <p:spPr>
          <a:xfrm>
            <a:off x="0" y="73817"/>
            <a:ext cx="12192000" cy="770245"/>
          </a:xfrm>
          <a:prstGeom prst="rect">
            <a:avLst/>
          </a:prstGeom>
          <a:gradFill>
            <a:gsLst>
              <a:gs pos="36000">
                <a:srgbClr val="16356D"/>
              </a:gs>
              <a:gs pos="100000">
                <a:srgbClr val="0070C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altLang="zh-CN" sz="2400">
                <a:solidFill>
                  <a:schemeClr val="bg1"/>
                </a:solidFill>
                <a:latin typeface="微软雅黑" panose="020B0503020204020204" charset="-122"/>
                <a:ea typeface="微软雅黑" panose="020B0503020204020204" charset="-122"/>
              </a:rPr>
              <a:t>        </a:t>
            </a:r>
            <a:endParaRPr lang="zh-CN" altLang="en-US" sz="2400" dirty="0">
              <a:solidFill>
                <a:schemeClr val="bg1"/>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20D20EFB-25FB-3144-A405-EA24B11FD149}"/>
              </a:ext>
            </a:extLst>
          </p:cNvPr>
          <p:cNvSpPr txBox="1"/>
          <p:nvPr userDrawn="1"/>
        </p:nvSpPr>
        <p:spPr>
          <a:xfrm>
            <a:off x="620549" y="104037"/>
            <a:ext cx="11118421" cy="462895"/>
          </a:xfrm>
          <a:prstGeom prst="rect">
            <a:avLst/>
          </a:prstGeom>
          <a:noFill/>
        </p:spPr>
        <p:txBody>
          <a:bodyPr wrap="square" rtlCol="0">
            <a:noAutofit/>
          </a:bodyPr>
          <a:lstStyle/>
          <a:p>
            <a:endParaRPr kumimoji="1" lang="zh-CN" altLang="en-US" dirty="0"/>
          </a:p>
        </p:txBody>
      </p:sp>
      <p:sp>
        <p:nvSpPr>
          <p:cNvPr id="8" name="椭圆 7">
            <a:extLst>
              <a:ext uri="{FF2B5EF4-FFF2-40B4-BE49-F238E27FC236}">
                <a16:creationId xmlns:a16="http://schemas.microsoft.com/office/drawing/2014/main" id="{5079B3B4-9E88-2C44-8346-D687A773305E}"/>
              </a:ext>
            </a:extLst>
          </p:cNvPr>
          <p:cNvSpPr/>
          <p:nvPr userDrawn="1"/>
        </p:nvSpPr>
        <p:spPr>
          <a:xfrm>
            <a:off x="69564" y="136526"/>
            <a:ext cx="666479" cy="659451"/>
          </a:xfrm>
          <a:prstGeom prst="ellipse">
            <a:avLst/>
          </a:prstGeom>
          <a:solidFill>
            <a:schemeClr val="bg1"/>
          </a:solidFill>
          <a:ln>
            <a:solidFill>
              <a:srgbClr val="1635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i="1" dirty="0">
              <a:ln>
                <a:solidFill>
                  <a:srgbClr val="16356D"/>
                </a:solidFill>
              </a:ln>
              <a:solidFill>
                <a:srgbClr val="16356D"/>
              </a:solidFill>
            </a:endParaRPr>
          </a:p>
        </p:txBody>
      </p:sp>
    </p:spTree>
    <p:extLst>
      <p:ext uri="{BB962C8B-B14F-4D97-AF65-F5344CB8AC3E}">
        <p14:creationId xmlns:p14="http://schemas.microsoft.com/office/powerpoint/2010/main" val="34804176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737" r:id="rId17"/>
    <p:sldLayoutId id="2147483740"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icrosoft YaHei" panose="020B0503020204020204" pitchFamily="34" charset="-122"/>
          <a:ea typeface="Microsoft YaHei"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KaiTi" panose="02010609060101010101" pitchFamily="49" charset="-122"/>
          <a:ea typeface="KaiTi" panose="020106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31.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90" descr="01副本">
            <a:extLst>
              <a:ext uri="{FF2B5EF4-FFF2-40B4-BE49-F238E27FC236}">
                <a16:creationId xmlns:a16="http://schemas.microsoft.com/office/drawing/2014/main" id="{6953D8A9-3767-4A56-88B1-A7E7F36DAC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663"/>
            <a:ext cx="12191999" cy="6838338"/>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 y="1101299"/>
            <a:ext cx="12191999" cy="2631403"/>
          </a:xfrm>
          <a:prstGeom prst="rect">
            <a:avLst/>
          </a:prstGeom>
          <a:solidFill>
            <a:srgbClr val="16356D"/>
          </a:solidFill>
          <a:ln>
            <a:solidFill>
              <a:srgbClr val="16356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b="1" dirty="0">
              <a:solidFill>
                <a:schemeClr val="bg1"/>
              </a:solidFill>
              <a:latin typeface="黑体" panose="02010609060101010101" pitchFamily="49" charset="-122"/>
              <a:ea typeface="黑体" panose="02010609060101010101" pitchFamily="49" charset="-122"/>
            </a:endParaRPr>
          </a:p>
        </p:txBody>
      </p:sp>
      <p:sp>
        <p:nvSpPr>
          <p:cNvPr id="9" name="矩形 8">
            <a:extLst>
              <a:ext uri="{FF2B5EF4-FFF2-40B4-BE49-F238E27FC236}">
                <a16:creationId xmlns:a16="http://schemas.microsoft.com/office/drawing/2014/main" id="{69EE183A-83B1-41AE-8D12-662BE8CE1C41}"/>
              </a:ext>
            </a:extLst>
          </p:cNvPr>
          <p:cNvSpPr/>
          <p:nvPr/>
        </p:nvSpPr>
        <p:spPr>
          <a:xfrm>
            <a:off x="0" y="906098"/>
            <a:ext cx="12191999" cy="145019"/>
          </a:xfrm>
          <a:prstGeom prst="rect">
            <a:avLst/>
          </a:prstGeom>
          <a:solidFill>
            <a:srgbClr val="16356D"/>
          </a:solidFill>
          <a:ln>
            <a:solidFill>
              <a:srgbClr val="16356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b="1" dirty="0">
              <a:solidFill>
                <a:schemeClr val="bg1"/>
              </a:solidFill>
              <a:latin typeface="黑体" panose="02010609060101010101" pitchFamily="49" charset="-122"/>
              <a:ea typeface="黑体" panose="02010609060101010101" pitchFamily="49" charset="-122"/>
            </a:endParaRPr>
          </a:p>
        </p:txBody>
      </p:sp>
      <p:sp>
        <p:nvSpPr>
          <p:cNvPr id="11" name="矩形 10">
            <a:extLst>
              <a:ext uri="{FF2B5EF4-FFF2-40B4-BE49-F238E27FC236}">
                <a16:creationId xmlns:a16="http://schemas.microsoft.com/office/drawing/2014/main" id="{CDE80359-96BB-41BB-BCF1-5B6C3C8F6306}"/>
              </a:ext>
            </a:extLst>
          </p:cNvPr>
          <p:cNvSpPr/>
          <p:nvPr/>
        </p:nvSpPr>
        <p:spPr>
          <a:xfrm>
            <a:off x="0" y="3778093"/>
            <a:ext cx="12191999" cy="129068"/>
          </a:xfrm>
          <a:prstGeom prst="rect">
            <a:avLst/>
          </a:prstGeom>
          <a:solidFill>
            <a:srgbClr val="16356D"/>
          </a:solidFill>
          <a:ln>
            <a:solidFill>
              <a:srgbClr val="16356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000" b="1" dirty="0">
              <a:solidFill>
                <a:schemeClr val="bg1"/>
              </a:solidFill>
              <a:latin typeface="黑体" panose="02010609060101010101" pitchFamily="49" charset="-122"/>
              <a:ea typeface="黑体" panose="02010609060101010101" pitchFamily="49" charset="-122"/>
            </a:endParaRPr>
          </a:p>
        </p:txBody>
      </p:sp>
      <p:sp>
        <p:nvSpPr>
          <p:cNvPr id="21" name="文本框 20">
            <a:extLst>
              <a:ext uri="{FF2B5EF4-FFF2-40B4-BE49-F238E27FC236}">
                <a16:creationId xmlns:a16="http://schemas.microsoft.com/office/drawing/2014/main" id="{1735CF44-A4A2-4431-8336-564F135F806D}"/>
              </a:ext>
            </a:extLst>
          </p:cNvPr>
          <p:cNvSpPr txBox="1"/>
          <p:nvPr/>
        </p:nvSpPr>
        <p:spPr>
          <a:xfrm>
            <a:off x="1569243" y="3937092"/>
            <a:ext cx="9143999" cy="461665"/>
          </a:xfrm>
          <a:prstGeom prst="rect">
            <a:avLst/>
          </a:prstGeom>
          <a:noFill/>
        </p:spPr>
        <p:txBody>
          <a:bodyPr wrap="square" rtlCol="0">
            <a:spAutoFit/>
          </a:bodyPr>
          <a:lstStyle/>
          <a:p>
            <a:pPr algn="ctr">
              <a:defRPr/>
            </a:pPr>
            <a:r>
              <a:rPr lang="zh-CN" altLang="en-US" sz="2400" b="1" dirty="0">
                <a:latin typeface="微软雅黑" panose="020B0503020204020204" pitchFamily="34" charset="-122"/>
                <a:ea typeface="微软雅黑" panose="020B0503020204020204" pitchFamily="34" charset="-122"/>
              </a:rPr>
              <a:t>主讲：陈建海</a:t>
            </a:r>
            <a:endParaRPr lang="en-US" altLang="zh-CN" sz="2400" b="1" dirty="0">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695AC273-FC3D-441A-9F3D-7AF85C3D2DAA}"/>
              </a:ext>
            </a:extLst>
          </p:cNvPr>
          <p:cNvSpPr txBox="1"/>
          <p:nvPr/>
        </p:nvSpPr>
        <p:spPr>
          <a:xfrm>
            <a:off x="2946905" y="4592568"/>
            <a:ext cx="6587755" cy="615553"/>
          </a:xfrm>
          <a:prstGeom prst="rect">
            <a:avLst/>
          </a:prstGeom>
          <a:noFill/>
        </p:spPr>
        <p:txBody>
          <a:bodyPr wrap="square" rtlCol="0">
            <a:spAutoFit/>
          </a:bodyPr>
          <a:lstStyle/>
          <a:p>
            <a:pPr algn="ctr">
              <a:defRPr/>
            </a:pPr>
            <a:r>
              <a:rPr lang="zh-CN" altLang="en-US" sz="1700" dirty="0">
                <a:latin typeface="Microsoft YaHei" panose="020B0503020204020204" pitchFamily="34" charset="-122"/>
                <a:ea typeface="Microsoft YaHei" panose="020B0503020204020204" pitchFamily="34" charset="-122"/>
              </a:rPr>
              <a:t>浙江大学计算机科学与技术学院 </a:t>
            </a:r>
            <a:endParaRPr lang="en-US" altLang="zh-CN" sz="1700" dirty="0">
              <a:latin typeface="Microsoft YaHei" panose="020B0503020204020204" pitchFamily="34" charset="-122"/>
              <a:ea typeface="Microsoft YaHei" panose="020B0503020204020204" pitchFamily="34" charset="-122"/>
            </a:endParaRPr>
          </a:p>
          <a:p>
            <a:pPr algn="ctr">
              <a:defRPr/>
            </a:pPr>
            <a:r>
              <a:rPr lang="en-US" altLang="zh-CN" sz="1700" dirty="0">
                <a:latin typeface="Microsoft YaHei" panose="020B0503020204020204" pitchFamily="34" charset="-122"/>
                <a:ea typeface="Microsoft YaHei" panose="020B0503020204020204" pitchFamily="34" charset="-122"/>
              </a:rPr>
              <a:t>2024</a:t>
            </a:r>
            <a:r>
              <a:rPr lang="zh-CN" altLang="en-US" sz="1700" dirty="0">
                <a:latin typeface="Microsoft YaHei" panose="020B0503020204020204" pitchFamily="34" charset="-122"/>
                <a:ea typeface="Microsoft YaHei" panose="020B0503020204020204" pitchFamily="34" charset="-122"/>
              </a:rPr>
              <a:t>年</a:t>
            </a:r>
            <a:r>
              <a:rPr lang="en-US" altLang="zh-CN" sz="1700" dirty="0">
                <a:latin typeface="Microsoft YaHei" panose="020B0503020204020204" pitchFamily="34" charset="-122"/>
                <a:ea typeface="Microsoft YaHei" panose="020B0503020204020204" pitchFamily="34" charset="-122"/>
              </a:rPr>
              <a:t>10</a:t>
            </a:r>
            <a:r>
              <a:rPr lang="zh-CN" altLang="en-US" sz="1700" dirty="0">
                <a:latin typeface="Microsoft YaHei" panose="020B0503020204020204" pitchFamily="34" charset="-122"/>
                <a:ea typeface="Microsoft YaHei" panose="020B0503020204020204" pitchFamily="34" charset="-122"/>
              </a:rPr>
              <a:t>月</a:t>
            </a:r>
          </a:p>
        </p:txBody>
      </p:sp>
      <p:sp>
        <p:nvSpPr>
          <p:cNvPr id="3" name="文本框 2">
            <a:extLst>
              <a:ext uri="{FF2B5EF4-FFF2-40B4-BE49-F238E27FC236}">
                <a16:creationId xmlns:a16="http://schemas.microsoft.com/office/drawing/2014/main" id="{6061A745-D7C7-614E-8630-D39269C20710}"/>
              </a:ext>
            </a:extLst>
          </p:cNvPr>
          <p:cNvSpPr txBox="1"/>
          <p:nvPr/>
        </p:nvSpPr>
        <p:spPr>
          <a:xfrm>
            <a:off x="1161042" y="2016035"/>
            <a:ext cx="10159483" cy="923330"/>
          </a:xfrm>
          <a:prstGeom prst="rect">
            <a:avLst/>
          </a:prstGeom>
          <a:noFill/>
        </p:spPr>
        <p:txBody>
          <a:bodyPr wrap="square" rtlCol="0">
            <a:spAutoFit/>
          </a:bodyPr>
          <a:lstStyle/>
          <a:p>
            <a:pPr algn="ctr"/>
            <a:r>
              <a:rPr kumimoji="1" lang="zh-CN" altLang="en-US" sz="5400" b="1" dirty="0">
                <a:solidFill>
                  <a:schemeClr val="bg1"/>
                </a:solidFill>
                <a:latin typeface="Lantinghei SC Demibold" panose="02000000000000000000" pitchFamily="2" charset="-122"/>
                <a:ea typeface="Lantinghei SC Demibold" panose="02000000000000000000" pitchFamily="2" charset="-122"/>
              </a:rPr>
              <a:t>第六章 无监督学习与强化学习</a:t>
            </a:r>
            <a:endParaRPr kumimoji="1" lang="en-US" altLang="zh-CN" sz="5400" b="1" dirty="0">
              <a:solidFill>
                <a:schemeClr val="bg1"/>
              </a:solidFill>
              <a:latin typeface="Lantinghei SC Demibold" panose="02000000000000000000" pitchFamily="2" charset="-122"/>
              <a:ea typeface="Lantinghei SC Demibold" panose="02000000000000000000" pitchFamily="2" charset="-122"/>
            </a:endParaRPr>
          </a:p>
        </p:txBody>
      </p:sp>
      <p:sp>
        <p:nvSpPr>
          <p:cNvPr id="2" name="文本框 1">
            <a:extLst>
              <a:ext uri="{FF2B5EF4-FFF2-40B4-BE49-F238E27FC236}">
                <a16:creationId xmlns:a16="http://schemas.microsoft.com/office/drawing/2014/main" id="{E3BB29DC-E859-E044-98AC-601AD4E15A60}"/>
              </a:ext>
            </a:extLst>
          </p:cNvPr>
          <p:cNvSpPr txBox="1"/>
          <p:nvPr/>
        </p:nvSpPr>
        <p:spPr>
          <a:xfrm>
            <a:off x="4242062" y="307962"/>
            <a:ext cx="3318537" cy="369332"/>
          </a:xfrm>
          <a:prstGeom prst="rect">
            <a:avLst/>
          </a:prstGeom>
          <a:noFill/>
        </p:spPr>
        <p:txBody>
          <a:bodyPr wrap="none" rtlCol="0">
            <a:spAutoFit/>
          </a:bodyPr>
          <a:lstStyle/>
          <a:p>
            <a:r>
              <a:rPr kumimoji="1" lang="en-US" altLang="zh-CN" dirty="0"/>
              <a:t>《</a:t>
            </a:r>
            <a:r>
              <a:rPr kumimoji="1" lang="zh-CN" altLang="en-US" dirty="0"/>
              <a:t>人工智能基础</a:t>
            </a:r>
            <a:r>
              <a:rPr kumimoji="1" lang="en-US" altLang="zh-CN" dirty="0"/>
              <a:t>A》</a:t>
            </a:r>
            <a:r>
              <a:rPr kumimoji="1" lang="zh-CN" altLang="en-US" dirty="0"/>
              <a:t>机器学习篇</a:t>
            </a:r>
          </a:p>
        </p:txBody>
      </p:sp>
    </p:spTree>
    <p:extLst>
      <p:ext uri="{BB962C8B-B14F-4D97-AF65-F5344CB8AC3E}">
        <p14:creationId xmlns:p14="http://schemas.microsoft.com/office/powerpoint/2010/main" val="1214678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144AB-9CDD-2ABB-9AB7-AB51B1489F6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0DEC0894-7004-4ED3-CF85-2D936526ACFA}"/>
              </a:ext>
            </a:extLst>
          </p:cNvPr>
          <p:cNvSpPr txBox="1">
            <a:spLocks noGrp="1"/>
          </p:cNvSpPr>
          <p:nvPr>
            <p:ph type="title"/>
          </p:nvPr>
        </p:nvSpPr>
        <p:spPr>
          <a:xfrm>
            <a:off x="962024" y="252348"/>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聚类案例</a:t>
            </a:r>
            <a:r>
              <a:rPr lang="en-US" altLang="zh-CN" sz="3600" spc="-10" dirty="0">
                <a:solidFill>
                  <a:schemeClr val="bg1"/>
                </a:solidFill>
                <a:latin typeface="Microsoft YaHei" panose="020B0503020204020204" pitchFamily="34" charset="-122"/>
                <a:ea typeface="Microsoft YaHei" panose="020B0503020204020204" pitchFamily="34" charset="-122"/>
              </a:rPr>
              <a:t>-</a:t>
            </a:r>
            <a:r>
              <a:rPr lang="zh-CN" altLang="en-US" sz="3600" spc="-10" dirty="0">
                <a:solidFill>
                  <a:schemeClr val="bg1"/>
                </a:solidFill>
                <a:latin typeface="Microsoft YaHei" panose="020B0503020204020204" pitchFamily="34" charset="-122"/>
                <a:ea typeface="Microsoft YaHei" panose="020B0503020204020204" pitchFamily="34" charset="-122"/>
              </a:rPr>
              <a:t>鸢尾花分析</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6AB3A987-4DC4-B7B0-D280-1A4BECA1BC7C}"/>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4" name="文本框 3">
            <a:extLst>
              <a:ext uri="{FF2B5EF4-FFF2-40B4-BE49-F238E27FC236}">
                <a16:creationId xmlns:a16="http://schemas.microsoft.com/office/drawing/2014/main" id="{C1615E59-B635-7D4E-E0E8-6F9CD9F8B258}"/>
              </a:ext>
            </a:extLst>
          </p:cNvPr>
          <p:cNvSpPr txBox="1"/>
          <p:nvPr/>
        </p:nvSpPr>
        <p:spPr>
          <a:xfrm>
            <a:off x="750672" y="1210205"/>
            <a:ext cx="10327635" cy="2492990"/>
          </a:xfrm>
          <a:prstGeom prst="rect">
            <a:avLst/>
          </a:prstGeom>
          <a:noFill/>
        </p:spPr>
        <p:txBody>
          <a:bodyPr wrap="square">
            <a:spAutoFit/>
          </a:bodyPr>
          <a:lstStyle/>
          <a:p>
            <a:pPr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创建和训练</a:t>
            </a:r>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K-means</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模型</a:t>
            </a:r>
            <a:endPar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endParaRPr>
          </a:p>
          <a:p>
            <a:pPr algn="just"/>
            <a:endPar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endPar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endParaRPr>
          </a:p>
          <a:p>
            <a:pPr algn="just"/>
            <a:endPar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endPar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这里我们创建一个</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K-means</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模型，指定簇的数量为</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（因为鸢尾花有</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个品种）。</a:t>
            </a:r>
            <a:r>
              <a:rPr lang="en-US" altLang="zh-CN" kern="100" dirty="0" err="1">
                <a:effectLst/>
                <a:latin typeface="Times New Roman" panose="02020603050405020304" pitchFamily="18" charset="0"/>
                <a:ea typeface="宋体" panose="02010600030101010101" pitchFamily="2" charset="-122"/>
                <a:cs typeface="Times New Roman" panose="02020603050405020304" pitchFamily="18" charset="0"/>
              </a:rPr>
              <a:t>random_state</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=42</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确保结果可重复。</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fit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方法执行聚类过程，包括初始化中心点、分配数据点到最近的簇、更新簇中心等步骤，直到收敛。</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9FF419C1-20F0-A0AD-580F-9064D20A5C96}"/>
              </a:ext>
            </a:extLst>
          </p:cNvPr>
          <p:cNvPicPr>
            <a:picLocks noChangeAspect="1"/>
          </p:cNvPicPr>
          <p:nvPr/>
        </p:nvPicPr>
        <p:blipFill>
          <a:blip r:embed="rId2"/>
          <a:stretch>
            <a:fillRect/>
          </a:stretch>
        </p:blipFill>
        <p:spPr>
          <a:xfrm>
            <a:off x="962025" y="2012436"/>
            <a:ext cx="7023100" cy="584200"/>
          </a:xfrm>
          <a:prstGeom prst="rect">
            <a:avLst/>
          </a:prstGeom>
        </p:spPr>
      </p:pic>
      <p:sp>
        <p:nvSpPr>
          <p:cNvPr id="8" name="文本框 7">
            <a:extLst>
              <a:ext uri="{FF2B5EF4-FFF2-40B4-BE49-F238E27FC236}">
                <a16:creationId xmlns:a16="http://schemas.microsoft.com/office/drawing/2014/main" id="{119AFFAE-CB6C-E6F0-2033-25EA3B819DED}"/>
              </a:ext>
            </a:extLst>
          </p:cNvPr>
          <p:cNvSpPr txBox="1"/>
          <p:nvPr/>
        </p:nvSpPr>
        <p:spPr>
          <a:xfrm>
            <a:off x="606186" y="4080589"/>
            <a:ext cx="9100522" cy="1785104"/>
          </a:xfrm>
          <a:prstGeom prst="rect">
            <a:avLst/>
          </a:prstGeom>
          <a:noFill/>
        </p:spPr>
        <p:txBody>
          <a:bodyPr wrap="square">
            <a:spAutoFit/>
          </a:bodyPr>
          <a:lstStyle/>
          <a:p>
            <a:pPr indent="266700"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获取聚类结果</a:t>
            </a:r>
          </a:p>
          <a:p>
            <a:pPr indent="215900" algn="just"/>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15900" algn="just"/>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indent="215900" algn="just"/>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15900" algn="just"/>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indent="215900"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predict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方法将每个数据点分配到最近的簇。</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y_kmeans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包含每个数据点的簇标签。</a:t>
            </a:r>
            <a:endParaRPr lang="zh-CN" altLang="zh-CN"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16C87EC1-D2DB-E407-806B-948F9487C5AB}"/>
              </a:ext>
            </a:extLst>
          </p:cNvPr>
          <p:cNvPicPr>
            <a:picLocks noChangeAspect="1"/>
          </p:cNvPicPr>
          <p:nvPr/>
        </p:nvPicPr>
        <p:blipFill>
          <a:blip r:embed="rId3"/>
          <a:stretch>
            <a:fillRect/>
          </a:stretch>
        </p:blipFill>
        <p:spPr>
          <a:xfrm>
            <a:off x="962024" y="4808041"/>
            <a:ext cx="7010400" cy="330200"/>
          </a:xfrm>
          <a:prstGeom prst="rect">
            <a:avLst/>
          </a:prstGeom>
        </p:spPr>
      </p:pic>
    </p:spTree>
    <p:extLst>
      <p:ext uri="{BB962C8B-B14F-4D97-AF65-F5344CB8AC3E}">
        <p14:creationId xmlns:p14="http://schemas.microsoft.com/office/powerpoint/2010/main" val="2829044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BEC4C-5A47-91C5-8567-23FE249E93F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C119400-009F-3D80-9556-AEE3B952EFD0}"/>
              </a:ext>
            </a:extLst>
          </p:cNvPr>
          <p:cNvSpPr txBox="1">
            <a:spLocks noGrp="1"/>
          </p:cNvSpPr>
          <p:nvPr>
            <p:ph type="title"/>
          </p:nvPr>
        </p:nvSpPr>
        <p:spPr>
          <a:xfrm>
            <a:off x="962024" y="252348"/>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聚类案例</a:t>
            </a:r>
            <a:r>
              <a:rPr lang="en-US" altLang="zh-CN" sz="3600" spc="-10" dirty="0">
                <a:solidFill>
                  <a:schemeClr val="bg1"/>
                </a:solidFill>
                <a:latin typeface="Microsoft YaHei" panose="020B0503020204020204" pitchFamily="34" charset="-122"/>
                <a:ea typeface="Microsoft YaHei" panose="020B0503020204020204" pitchFamily="34" charset="-122"/>
              </a:rPr>
              <a:t>-</a:t>
            </a:r>
            <a:r>
              <a:rPr lang="zh-CN" altLang="en-US" sz="3600" spc="-10" dirty="0">
                <a:solidFill>
                  <a:schemeClr val="bg1"/>
                </a:solidFill>
                <a:latin typeface="Microsoft YaHei" panose="020B0503020204020204" pitchFamily="34" charset="-122"/>
                <a:ea typeface="Microsoft YaHei" panose="020B0503020204020204" pitchFamily="34" charset="-122"/>
              </a:rPr>
              <a:t>鸢尾花分析</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36CE6008-5A2F-675B-3E75-586C5DC14A59}"/>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5" name="文本框 4">
            <a:extLst>
              <a:ext uri="{FF2B5EF4-FFF2-40B4-BE49-F238E27FC236}">
                <a16:creationId xmlns:a16="http://schemas.microsoft.com/office/drawing/2014/main" id="{0C6F06F2-97A1-390E-8060-B7DB43B3E553}"/>
              </a:ext>
            </a:extLst>
          </p:cNvPr>
          <p:cNvSpPr txBox="1"/>
          <p:nvPr/>
        </p:nvSpPr>
        <p:spPr>
          <a:xfrm>
            <a:off x="483093" y="1274564"/>
            <a:ext cx="10225938" cy="4308872"/>
          </a:xfrm>
          <a:prstGeom prst="rect">
            <a:avLst/>
          </a:prstGeom>
          <a:noFill/>
        </p:spPr>
        <p:txBody>
          <a:bodyPr wrap="square">
            <a:spAutoFit/>
          </a:bodyPr>
          <a:lstStyle/>
          <a:p>
            <a:pPr indent="266700"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 可视化结果</a:t>
            </a:r>
            <a:endPar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endParaRPr>
          </a:p>
          <a:p>
            <a:pPr indent="266700" algn="just"/>
            <a:endPar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endParaRPr>
          </a:p>
          <a:p>
            <a:pP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altLang="zh-CN" dirty="0">
              <a:solidFill>
                <a:srgbClr val="000000"/>
              </a:solidFill>
              <a:effectLst/>
              <a:latin typeface="Consolas" panose="020B0609020204030204" pitchFamily="49" charset="0"/>
              <a:ea typeface="宋体" panose="02010600030101010101" pitchFamily="2" charset="-122"/>
              <a:cs typeface="宋体" panose="02010600030101010101" pitchFamily="2" charset="-122"/>
            </a:endParaRPr>
          </a:p>
          <a:p>
            <a:pPr indent="266700" algn="just"/>
            <a:endParaRPr lang="en-US" altLang="zh-CN"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这部分代码创建两个子图：左图显示原始数据的真实类别，右图显示</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K-means</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聚类的结果。我们只使用前两个特征（萼片长度和宽度）来创建</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2D</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散点图。在右图中，我们还标出了每个簇的中心点。</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6FE30AB8-DC22-6C02-A280-544CAEC312AC}"/>
              </a:ext>
            </a:extLst>
          </p:cNvPr>
          <p:cNvPicPr>
            <a:picLocks noChangeAspect="1"/>
          </p:cNvPicPr>
          <p:nvPr/>
        </p:nvPicPr>
        <p:blipFill>
          <a:blip r:embed="rId3"/>
          <a:stretch>
            <a:fillRect/>
          </a:stretch>
        </p:blipFill>
        <p:spPr>
          <a:xfrm>
            <a:off x="962024" y="2099773"/>
            <a:ext cx="7023100" cy="2387600"/>
          </a:xfrm>
          <a:prstGeom prst="rect">
            <a:avLst/>
          </a:prstGeom>
        </p:spPr>
      </p:pic>
    </p:spTree>
    <p:extLst>
      <p:ext uri="{BB962C8B-B14F-4D97-AF65-F5344CB8AC3E}">
        <p14:creationId xmlns:p14="http://schemas.microsoft.com/office/powerpoint/2010/main" val="114806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412B3-87C1-65BD-DC12-F78C86BDC5A4}"/>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EB1E04E-6938-C413-9B60-DA9633F4E963}"/>
              </a:ext>
            </a:extLst>
          </p:cNvPr>
          <p:cNvSpPr txBox="1">
            <a:spLocks noGrp="1"/>
          </p:cNvSpPr>
          <p:nvPr>
            <p:ph type="title"/>
          </p:nvPr>
        </p:nvSpPr>
        <p:spPr>
          <a:xfrm>
            <a:off x="962024" y="252348"/>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聚类案例</a:t>
            </a:r>
            <a:r>
              <a:rPr lang="en-US" altLang="zh-CN" sz="3600" spc="-10" dirty="0">
                <a:solidFill>
                  <a:schemeClr val="bg1"/>
                </a:solidFill>
                <a:latin typeface="Microsoft YaHei" panose="020B0503020204020204" pitchFamily="34" charset="-122"/>
                <a:ea typeface="Microsoft YaHei" panose="020B0503020204020204" pitchFamily="34" charset="-122"/>
              </a:rPr>
              <a:t>-</a:t>
            </a:r>
            <a:r>
              <a:rPr lang="zh-CN" altLang="en-US" sz="3600" spc="-10" dirty="0">
                <a:solidFill>
                  <a:schemeClr val="bg1"/>
                </a:solidFill>
                <a:latin typeface="Microsoft YaHei" panose="020B0503020204020204" pitchFamily="34" charset="-122"/>
                <a:ea typeface="Microsoft YaHei" panose="020B0503020204020204" pitchFamily="34" charset="-122"/>
              </a:rPr>
              <a:t>鸢尾花分析</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DE272DBD-E7A5-210A-ECCC-C38A7E165F22}"/>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4" name="文本框 3">
            <a:extLst>
              <a:ext uri="{FF2B5EF4-FFF2-40B4-BE49-F238E27FC236}">
                <a16:creationId xmlns:a16="http://schemas.microsoft.com/office/drawing/2014/main" id="{25B8D6AE-BC48-06AF-AD85-8B796ACBC584}"/>
              </a:ext>
            </a:extLst>
          </p:cNvPr>
          <p:cNvSpPr txBox="1"/>
          <p:nvPr/>
        </p:nvSpPr>
        <p:spPr>
          <a:xfrm>
            <a:off x="467900" y="1260669"/>
            <a:ext cx="10726139" cy="2062103"/>
          </a:xfrm>
          <a:prstGeom prst="rect">
            <a:avLst/>
          </a:prstGeom>
          <a:noFill/>
        </p:spPr>
        <p:txBody>
          <a:bodyPr wrap="square">
            <a:spAutoFit/>
          </a:bodyPr>
          <a:lstStyle/>
          <a:p>
            <a:pPr indent="266700"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评估聚类结果</a:t>
            </a:r>
          </a:p>
          <a:p>
            <a:pPr indent="266700" algn="just"/>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indent="266700" algn="just"/>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indent="266700" algn="just"/>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这里我们计算聚类的准确率。需要注意的是，</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K-means</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是一种无监督学习算法，通常不会用准确率来评估。但在这个例子中，由于我们知道真实的类别标签，所以可以用它来了解聚类效果。</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0353B7E2-B292-92E2-B339-66B71CAE5B4D}"/>
              </a:ext>
            </a:extLst>
          </p:cNvPr>
          <p:cNvPicPr>
            <a:picLocks noChangeAspect="1"/>
          </p:cNvPicPr>
          <p:nvPr/>
        </p:nvPicPr>
        <p:blipFill>
          <a:blip r:embed="rId2"/>
          <a:stretch>
            <a:fillRect/>
          </a:stretch>
        </p:blipFill>
        <p:spPr>
          <a:xfrm>
            <a:off x="962024" y="1846020"/>
            <a:ext cx="7023100" cy="584200"/>
          </a:xfrm>
          <a:prstGeom prst="rect">
            <a:avLst/>
          </a:prstGeom>
        </p:spPr>
      </p:pic>
      <p:sp>
        <p:nvSpPr>
          <p:cNvPr id="10" name="文本框 9">
            <a:extLst>
              <a:ext uri="{FF2B5EF4-FFF2-40B4-BE49-F238E27FC236}">
                <a16:creationId xmlns:a16="http://schemas.microsoft.com/office/drawing/2014/main" id="{1A559BFD-550F-28F8-2A18-D13EFE55E238}"/>
              </a:ext>
            </a:extLst>
          </p:cNvPr>
          <p:cNvSpPr txBox="1"/>
          <p:nvPr/>
        </p:nvSpPr>
        <p:spPr>
          <a:xfrm>
            <a:off x="467900" y="3535229"/>
            <a:ext cx="10587853" cy="2893100"/>
          </a:xfrm>
          <a:prstGeom prst="rect">
            <a:avLst/>
          </a:prstGeom>
          <a:noFill/>
        </p:spPr>
        <p:txBody>
          <a:bodyPr wrap="square">
            <a:spAutoFit/>
          </a:bodyPr>
          <a:lstStyle/>
          <a:p>
            <a:pPr indent="266700"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分析簇的组成</a:t>
            </a:r>
          </a:p>
          <a:p>
            <a:pP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altLang="zh-CN" dirty="0">
              <a:solidFill>
                <a:srgbClr val="000088"/>
              </a:solidFill>
              <a:effectLst/>
              <a:latin typeface="Consolas" panose="020B0609020204030204" pitchFamily="49" charset="0"/>
              <a:ea typeface="宋体" panose="02010600030101010101" pitchFamily="2" charset="-122"/>
              <a:cs typeface="宋体" panose="02010600030101010101" pitchFamily="2" charset="-122"/>
            </a:endParaRPr>
          </a:p>
          <a:p>
            <a:pPr indent="266700" algn="just"/>
            <a:endParaRPr lang="en-US" altLang="zh-CN" kern="100" dirty="0">
              <a:solidFill>
                <a:srgbClr val="000088"/>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88"/>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88"/>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88"/>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88"/>
              </a:solidFill>
              <a:latin typeface="Consolas" panose="020B0609020204030204" pitchFamily="49" charset="0"/>
              <a:ea typeface="宋体" panose="02010600030101010101" pitchFamily="2" charset="-122"/>
              <a:cs typeface="Times New Roman" panose="02020603050405020304" pitchFamily="18" charset="0"/>
            </a:endParaRPr>
          </a:p>
          <a:p>
            <a:pPr indent="266700" algn="just"/>
            <a:endParaRPr lang="en-US" altLang="zh-CN" kern="100" dirty="0">
              <a:solidFill>
                <a:srgbClr val="000088"/>
              </a:solidFill>
              <a:effectLst/>
              <a:latin typeface="Consolas" panose="020B0609020204030204" pitchFamily="49" charset="0"/>
              <a:ea typeface="宋体" panose="02010600030101010101" pitchFamily="2" charset="-122"/>
              <a:cs typeface="Times New Roman" panose="02020603050405020304" pitchFamily="18" charset="0"/>
            </a:endParaRPr>
          </a:p>
          <a:p>
            <a:pPr indent="266700" algn="just"/>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这段代码分析每个簇的组成。它计算每个簇中不同鸢尾花品种的数量，帮助我们理解聚类的效果和每个簇的特点。</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C7501E44-F8B9-9E73-B073-B101800FCE23}"/>
              </a:ext>
            </a:extLst>
          </p:cNvPr>
          <p:cNvPicPr>
            <a:picLocks noChangeAspect="1"/>
          </p:cNvPicPr>
          <p:nvPr/>
        </p:nvPicPr>
        <p:blipFill>
          <a:blip r:embed="rId3"/>
          <a:stretch>
            <a:fillRect/>
          </a:stretch>
        </p:blipFill>
        <p:spPr>
          <a:xfrm>
            <a:off x="962024" y="4073861"/>
            <a:ext cx="7010400" cy="1638300"/>
          </a:xfrm>
          <a:prstGeom prst="rect">
            <a:avLst/>
          </a:prstGeom>
        </p:spPr>
      </p:pic>
    </p:spTree>
    <p:extLst>
      <p:ext uri="{BB962C8B-B14F-4D97-AF65-F5344CB8AC3E}">
        <p14:creationId xmlns:p14="http://schemas.microsoft.com/office/powerpoint/2010/main" val="2255995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6F929-36C2-5388-4237-82F379E800E9}"/>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DDF40B3-D5FD-53FB-7F0B-C5CFB2C8517D}"/>
              </a:ext>
            </a:extLst>
          </p:cNvPr>
          <p:cNvSpPr txBox="1">
            <a:spLocks noGrp="1"/>
          </p:cNvSpPr>
          <p:nvPr>
            <p:ph type="title"/>
          </p:nvPr>
        </p:nvSpPr>
        <p:spPr>
          <a:xfrm>
            <a:off x="888022" y="191275"/>
            <a:ext cx="288911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5" dirty="0">
                <a:solidFill>
                  <a:schemeClr val="bg1"/>
                </a:solidFill>
                <a:latin typeface="Microsoft YaHei" panose="020B0503020204020204" pitchFamily="34" charset="-122"/>
                <a:ea typeface="Microsoft YaHei" panose="020B0503020204020204" pitchFamily="34" charset="-122"/>
              </a:rPr>
              <a:t>降维</a:t>
            </a:r>
          </a:p>
        </p:txBody>
      </p:sp>
      <p:sp>
        <p:nvSpPr>
          <p:cNvPr id="16" name="文本框 15">
            <a:extLst>
              <a:ext uri="{FF2B5EF4-FFF2-40B4-BE49-F238E27FC236}">
                <a16:creationId xmlns:a16="http://schemas.microsoft.com/office/drawing/2014/main" id="{2C9F619F-BEF2-E0ED-CFBF-5B838AAB1A18}"/>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20" name="object 3">
            <a:extLst>
              <a:ext uri="{FF2B5EF4-FFF2-40B4-BE49-F238E27FC236}">
                <a16:creationId xmlns:a16="http://schemas.microsoft.com/office/drawing/2014/main" id="{A5576959-B8CA-3C51-6823-37D4062138CF}"/>
              </a:ext>
            </a:extLst>
          </p:cNvPr>
          <p:cNvSpPr txBox="1"/>
          <p:nvPr/>
        </p:nvSpPr>
        <p:spPr>
          <a:xfrm>
            <a:off x="739240" y="1119232"/>
            <a:ext cx="11139168" cy="967444"/>
          </a:xfrm>
          <a:prstGeom prst="rect">
            <a:avLst/>
          </a:prstGeom>
        </p:spPr>
        <p:txBody>
          <a:bodyPr vert="horz" wrap="square" lIns="0" tIns="12700" rIns="0" bIns="0" rtlCol="0">
            <a:spAutoFit/>
          </a:bodyPr>
          <a:lstStyle/>
          <a:p>
            <a:pPr marL="12700">
              <a:lnSpc>
                <a:spcPct val="120000"/>
              </a:lnSpc>
              <a:spcBef>
                <a:spcPts val="100"/>
              </a:spcBef>
            </a:pPr>
            <a:r>
              <a:rPr sz="1800" b="1" dirty="0" err="1">
                <a:latin typeface="Lantinghei SC Heavy"/>
                <a:cs typeface="Lantinghei SC Heavy"/>
              </a:rPr>
              <a:t>定义</a:t>
            </a:r>
            <a:r>
              <a:rPr sz="1800" b="1" dirty="0">
                <a:latin typeface="Lantinghei SC Heavy"/>
                <a:cs typeface="Lantinghei SC Heavy"/>
              </a:rPr>
              <a:t>：</a:t>
            </a:r>
            <a:r>
              <a:rPr lang="zh-CN" altLang="en-US" b="0" i="0" u="none" strike="noStrike" dirty="0">
                <a:solidFill>
                  <a:srgbClr val="000000"/>
                </a:solidFill>
                <a:effectLst/>
                <a:latin typeface="-webkit-standard"/>
              </a:rPr>
              <a:t>降维是将高维数据转换为低维表示的过程，以简化数据集并降低计算复杂性。</a:t>
            </a:r>
            <a:endParaRPr lang="en-US" altLang="zh-CN" b="1" dirty="0">
              <a:effectLst/>
              <a:latin typeface="Lantinghei SC Extralight"/>
            </a:endParaRPr>
          </a:p>
          <a:p>
            <a:pPr marL="12700">
              <a:lnSpc>
                <a:spcPct val="120000"/>
              </a:lnSpc>
              <a:spcBef>
                <a:spcPts val="100"/>
              </a:spcBef>
            </a:pPr>
            <a:r>
              <a:rPr lang="zh-CN" altLang="en-US" b="1" dirty="0">
                <a:effectLst/>
              </a:rPr>
              <a:t>主成分分析（</a:t>
            </a:r>
            <a:r>
              <a:rPr lang="en" altLang="zh-CN" b="1" dirty="0">
                <a:effectLst/>
              </a:rPr>
              <a:t>Principal Component Analysis</a:t>
            </a:r>
            <a:r>
              <a:rPr lang="zh-CN" altLang="en" b="1" dirty="0">
                <a:effectLst/>
              </a:rPr>
              <a:t>，</a:t>
            </a:r>
            <a:r>
              <a:rPr lang="en" altLang="zh-CN" b="1" dirty="0">
                <a:effectLst/>
              </a:rPr>
              <a:t>PCA</a:t>
            </a:r>
            <a:r>
              <a:rPr lang="zh-CN" altLang="en" b="1" dirty="0">
                <a:effectLst/>
              </a:rPr>
              <a:t>）</a:t>
            </a:r>
            <a:r>
              <a:rPr lang="zh-CN" altLang="en-US" b="1" dirty="0">
                <a:effectLst/>
              </a:rPr>
              <a:t>是最常用的降维技术之一。</a:t>
            </a:r>
            <a:endParaRPr lang="en-US" altLang="zh-CN" b="1" dirty="0">
              <a:effectLst/>
            </a:endParaRPr>
          </a:p>
          <a:p>
            <a:pPr indent="266700" algn="just"/>
            <a:r>
              <a:rPr lang="zh-CN" altLang="zh-CN" dirty="0"/>
              <a:t>主要步骤</a:t>
            </a:r>
            <a:r>
              <a:rPr lang="zh-CN" altLang="en-US" dirty="0"/>
              <a:t>为</a:t>
            </a:r>
            <a:r>
              <a:rPr lang="zh-CN" altLang="zh-CN" dirty="0"/>
              <a:t>：</a:t>
            </a:r>
            <a:r>
              <a:rPr lang="en-US" altLang="zh-CN" dirty="0"/>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数据中心化</a:t>
            </a:r>
            <a:r>
              <a:rPr lang="zh-CN" altLang="zh-CN" dirty="0"/>
              <a:t>；</a:t>
            </a:r>
            <a:r>
              <a:rPr lang="en-US" altLang="zh-CN" dirty="0"/>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计算协方差矩阵</a:t>
            </a:r>
            <a:r>
              <a:rPr lang="zh-CN" altLang="zh-CN" dirty="0"/>
              <a:t>；</a:t>
            </a:r>
            <a:r>
              <a:rPr lang="en-US" altLang="zh-CN" dirty="0"/>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计算特征向量和特征值</a:t>
            </a:r>
            <a:r>
              <a:rPr lang="zh-CN" altLang="zh-CN" dirty="0"/>
              <a:t>；</a:t>
            </a:r>
            <a:r>
              <a:rPr lang="en-US" altLang="zh-CN" dirty="0"/>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选择主成分</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a:t>
            </a:r>
            <a:endParaRPr sz="1800" dirty="0">
              <a:latin typeface="Lantinghei SC Extralight"/>
              <a:cs typeface="Lantinghei SC Extralight"/>
            </a:endParaRPr>
          </a:p>
        </p:txBody>
      </p:sp>
      <p:pic>
        <p:nvPicPr>
          <p:cNvPr id="4" name="图片 3">
            <a:extLst>
              <a:ext uri="{FF2B5EF4-FFF2-40B4-BE49-F238E27FC236}">
                <a16:creationId xmlns:a16="http://schemas.microsoft.com/office/drawing/2014/main" id="{572FA43B-1446-2474-109E-D5C49A3CC581}"/>
              </a:ext>
            </a:extLst>
          </p:cNvPr>
          <p:cNvPicPr>
            <a:picLocks noChangeAspect="1"/>
          </p:cNvPicPr>
          <p:nvPr/>
        </p:nvPicPr>
        <p:blipFill>
          <a:blip r:embed="rId2"/>
          <a:stretch>
            <a:fillRect/>
          </a:stretch>
        </p:blipFill>
        <p:spPr>
          <a:xfrm>
            <a:off x="2861437" y="2755553"/>
            <a:ext cx="6469126" cy="2983215"/>
          </a:xfrm>
          <a:prstGeom prst="rect">
            <a:avLst/>
          </a:prstGeom>
        </p:spPr>
      </p:pic>
    </p:spTree>
    <p:extLst>
      <p:ext uri="{BB962C8B-B14F-4D97-AF65-F5344CB8AC3E}">
        <p14:creationId xmlns:p14="http://schemas.microsoft.com/office/powerpoint/2010/main" val="2179151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AA8D8-C1E5-E326-9DB7-1DF5BB129805}"/>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7F1CE0DF-5201-0C18-BCE5-D66692A0760B}"/>
              </a:ext>
            </a:extLst>
          </p:cNvPr>
          <p:cNvSpPr txBox="1">
            <a:spLocks noGrp="1"/>
          </p:cNvSpPr>
          <p:nvPr>
            <p:ph type="title"/>
          </p:nvPr>
        </p:nvSpPr>
        <p:spPr>
          <a:xfrm>
            <a:off x="962025" y="181091"/>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降维案例</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B48EF23A-67E7-FF8D-B434-18E94A0FCAA7}"/>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27" name="文本框 26">
            <a:extLst>
              <a:ext uri="{FF2B5EF4-FFF2-40B4-BE49-F238E27FC236}">
                <a16:creationId xmlns:a16="http://schemas.microsoft.com/office/drawing/2014/main" id="{3DD7B627-797C-5639-76CB-7A82014141D9}"/>
              </a:ext>
            </a:extLst>
          </p:cNvPr>
          <p:cNvSpPr txBox="1"/>
          <p:nvPr/>
        </p:nvSpPr>
        <p:spPr>
          <a:xfrm>
            <a:off x="779771" y="1112238"/>
            <a:ext cx="10414858" cy="730456"/>
          </a:xfrm>
          <a:prstGeom prst="rect">
            <a:avLst/>
          </a:prstGeom>
          <a:noFill/>
        </p:spPr>
        <p:txBody>
          <a:bodyPr wrap="square">
            <a:spAutoFit/>
          </a:bodyPr>
          <a:lstStyle/>
          <a:p>
            <a:pPr>
              <a:lnSpc>
                <a:spcPct val="12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以下代码展示了如何使用主成分分析（</a:t>
            </a:r>
            <a:r>
              <a:rPr lang="en-US" altLang="zh-CN" sz="1800" dirty="0">
                <a:effectLst/>
                <a:latin typeface="Times New Roman" panose="02020603050405020304" pitchFamily="18" charset="0"/>
                <a:ea typeface="宋体" panose="02010600030101010101" pitchFamily="2" charset="-122"/>
              </a:rPr>
              <a:t>PCA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）对鸢尾花数据集进行降维和可视化。让我们逐步解析代码的每个部分。</a:t>
            </a:r>
            <a:endParaRPr lang="zh-CN" altLang="en-US" dirty="0"/>
          </a:p>
        </p:txBody>
      </p:sp>
      <p:sp>
        <p:nvSpPr>
          <p:cNvPr id="28" name="文本框 27">
            <a:extLst>
              <a:ext uri="{FF2B5EF4-FFF2-40B4-BE49-F238E27FC236}">
                <a16:creationId xmlns:a16="http://schemas.microsoft.com/office/drawing/2014/main" id="{719A3660-6220-5FF7-062D-61CB72AD9070}"/>
              </a:ext>
            </a:extLst>
          </p:cNvPr>
          <p:cNvSpPr txBox="1"/>
          <p:nvPr/>
        </p:nvSpPr>
        <p:spPr>
          <a:xfrm>
            <a:off x="779771" y="2034389"/>
            <a:ext cx="6122772" cy="400110"/>
          </a:xfrm>
          <a:prstGeom prst="rect">
            <a:avLst/>
          </a:prstGeom>
          <a:noFill/>
        </p:spPr>
        <p:txBody>
          <a:bodyPr wrap="square">
            <a:spAutoFit/>
          </a:bodyPr>
          <a:lstStyle/>
          <a:p>
            <a:pPr lvl="0"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数据准备</a:t>
            </a:r>
            <a:endParaRPr lang="zh-CN" altLang="zh-CN" sz="1600" b="1"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5F2F9268-B05B-5128-F0B1-9692674CF84A}"/>
              </a:ext>
            </a:extLst>
          </p:cNvPr>
          <p:cNvPicPr>
            <a:picLocks noChangeAspect="1"/>
          </p:cNvPicPr>
          <p:nvPr/>
        </p:nvPicPr>
        <p:blipFill>
          <a:blip r:embed="rId2"/>
          <a:stretch>
            <a:fillRect/>
          </a:stretch>
        </p:blipFill>
        <p:spPr>
          <a:xfrm>
            <a:off x="1069731" y="2571344"/>
            <a:ext cx="7010400" cy="850900"/>
          </a:xfrm>
          <a:prstGeom prst="rect">
            <a:avLst/>
          </a:prstGeom>
        </p:spPr>
      </p:pic>
      <p:pic>
        <p:nvPicPr>
          <p:cNvPr id="6" name="图片 5">
            <a:extLst>
              <a:ext uri="{FF2B5EF4-FFF2-40B4-BE49-F238E27FC236}">
                <a16:creationId xmlns:a16="http://schemas.microsoft.com/office/drawing/2014/main" id="{F1F131F1-0F02-BE5B-F9D6-4C3ED528B2C7}"/>
              </a:ext>
            </a:extLst>
          </p:cNvPr>
          <p:cNvPicPr>
            <a:picLocks noChangeAspect="1"/>
          </p:cNvPicPr>
          <p:nvPr/>
        </p:nvPicPr>
        <p:blipFill>
          <a:blip r:embed="rId3"/>
          <a:stretch>
            <a:fillRect/>
          </a:stretch>
        </p:blipFill>
        <p:spPr>
          <a:xfrm>
            <a:off x="1069731" y="4824102"/>
            <a:ext cx="7010400" cy="584200"/>
          </a:xfrm>
          <a:prstGeom prst="rect">
            <a:avLst/>
          </a:prstGeom>
        </p:spPr>
      </p:pic>
      <p:sp>
        <p:nvSpPr>
          <p:cNvPr id="7" name="文本框 6">
            <a:extLst>
              <a:ext uri="{FF2B5EF4-FFF2-40B4-BE49-F238E27FC236}">
                <a16:creationId xmlns:a16="http://schemas.microsoft.com/office/drawing/2014/main" id="{D6E65FC8-9628-3189-854B-DDD446AA31BF}"/>
              </a:ext>
            </a:extLst>
          </p:cNvPr>
          <p:cNvSpPr txBox="1"/>
          <p:nvPr/>
        </p:nvSpPr>
        <p:spPr>
          <a:xfrm>
            <a:off x="779771" y="4340561"/>
            <a:ext cx="6122772" cy="400110"/>
          </a:xfrm>
          <a:prstGeom prst="rect">
            <a:avLst/>
          </a:prstGeom>
          <a:noFill/>
        </p:spPr>
        <p:txBody>
          <a:bodyPr wrap="square">
            <a:spAutoFit/>
          </a:bodyPr>
          <a:lstStyle/>
          <a:p>
            <a:pPr lvl="0"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数据标准化</a:t>
            </a:r>
            <a:endParaRPr lang="zh-CN" altLang="zh-CN" sz="1600" b="1"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844AE4BC-4359-82C7-3972-F7371DDB6339}"/>
              </a:ext>
            </a:extLst>
          </p:cNvPr>
          <p:cNvSpPr txBox="1"/>
          <p:nvPr/>
        </p:nvSpPr>
        <p:spPr>
          <a:xfrm>
            <a:off x="779771" y="3552871"/>
            <a:ext cx="10151452" cy="646331"/>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这部分代码加载了</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sklearn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自带的鸢尾花数据集。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包含了四个特征（花萼长度、花萼宽度、花瓣长度、花瓣宽度），</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是对应的标签（鸢尾花的种类）。</a:t>
            </a:r>
            <a:endParaRPr lang="zh-CN" altLang="zh-CN"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3C77865D-4A08-B933-2AC1-E020B9B68432}"/>
              </a:ext>
            </a:extLst>
          </p:cNvPr>
          <p:cNvSpPr txBox="1"/>
          <p:nvPr/>
        </p:nvSpPr>
        <p:spPr>
          <a:xfrm>
            <a:off x="779771" y="5586213"/>
            <a:ext cx="10689248" cy="646331"/>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在应用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PCA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之前，我们首先对数据进行标准化。这一步很重要，因为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PCA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对数据的尺度很敏感。标准化确保了所有特征都在相同的尺度上，防止某些特征由于其数值范围较大而主导</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PCA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的结果。</a:t>
            </a:r>
            <a:endParaRPr lang="zh-CN" altLang="zh-CN"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39619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567E4-A31C-2F97-3E90-3F37242FC50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643F132-B8FD-3DD9-A79B-C166D580B16F}"/>
              </a:ext>
            </a:extLst>
          </p:cNvPr>
          <p:cNvSpPr txBox="1">
            <a:spLocks noGrp="1"/>
          </p:cNvSpPr>
          <p:nvPr>
            <p:ph type="title"/>
          </p:nvPr>
        </p:nvSpPr>
        <p:spPr>
          <a:xfrm>
            <a:off x="962025" y="191275"/>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降维案例</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512B47C9-E537-F4D1-CBD5-A970109AD48F}"/>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28" name="文本框 27">
            <a:extLst>
              <a:ext uri="{FF2B5EF4-FFF2-40B4-BE49-F238E27FC236}">
                <a16:creationId xmlns:a16="http://schemas.microsoft.com/office/drawing/2014/main" id="{855D38CC-D255-3289-EB72-CBFABB972B72}"/>
              </a:ext>
            </a:extLst>
          </p:cNvPr>
          <p:cNvSpPr txBox="1"/>
          <p:nvPr/>
        </p:nvSpPr>
        <p:spPr>
          <a:xfrm>
            <a:off x="823733" y="1418928"/>
            <a:ext cx="6122772" cy="400110"/>
          </a:xfrm>
          <a:prstGeom prst="rect">
            <a:avLst/>
          </a:prstGeom>
          <a:noFill/>
        </p:spPr>
        <p:txBody>
          <a:bodyPr wrap="square">
            <a:spAutoFit/>
          </a:bodyPr>
          <a:lstStyle/>
          <a:p>
            <a:pPr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应用</a:t>
            </a:r>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PCA</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 </a:t>
            </a:r>
          </a:p>
        </p:txBody>
      </p:sp>
      <p:sp>
        <p:nvSpPr>
          <p:cNvPr id="7" name="文本框 6">
            <a:extLst>
              <a:ext uri="{FF2B5EF4-FFF2-40B4-BE49-F238E27FC236}">
                <a16:creationId xmlns:a16="http://schemas.microsoft.com/office/drawing/2014/main" id="{DAAF7B85-AB32-CC4A-0006-EBA2846636CB}"/>
              </a:ext>
            </a:extLst>
          </p:cNvPr>
          <p:cNvSpPr txBox="1"/>
          <p:nvPr/>
        </p:nvSpPr>
        <p:spPr>
          <a:xfrm>
            <a:off x="823733" y="3725100"/>
            <a:ext cx="6122772" cy="400110"/>
          </a:xfrm>
          <a:prstGeom prst="rect">
            <a:avLst/>
          </a:prstGeom>
          <a:noFill/>
        </p:spPr>
        <p:txBody>
          <a:bodyPr wrap="square">
            <a:spAutoFit/>
          </a:bodyPr>
          <a:lstStyle/>
          <a:p>
            <a:pPr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分析主成分</a:t>
            </a:r>
          </a:p>
        </p:txBody>
      </p:sp>
      <p:sp>
        <p:nvSpPr>
          <p:cNvPr id="9" name="文本框 8">
            <a:extLst>
              <a:ext uri="{FF2B5EF4-FFF2-40B4-BE49-F238E27FC236}">
                <a16:creationId xmlns:a16="http://schemas.microsoft.com/office/drawing/2014/main" id="{1D1AE805-ED24-4E14-D4C6-0D8DBAF68EA4}"/>
              </a:ext>
            </a:extLst>
          </p:cNvPr>
          <p:cNvSpPr txBox="1"/>
          <p:nvPr/>
        </p:nvSpPr>
        <p:spPr>
          <a:xfrm>
            <a:off x="823733" y="2813718"/>
            <a:ext cx="10151452" cy="646331"/>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这里我们创建了一个</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PCA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对象，并使用</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fit_transform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方法对标准化后的数据进行转换。</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X_pca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就是转换后的数据，其中每一列对应一个主成分。</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444C8E0D-2A1B-B309-6B2B-D4E06AF7FBF8}"/>
              </a:ext>
            </a:extLst>
          </p:cNvPr>
          <p:cNvSpPr txBox="1"/>
          <p:nvPr/>
        </p:nvSpPr>
        <p:spPr>
          <a:xfrm>
            <a:off x="823733" y="4947473"/>
            <a:ext cx="10689248" cy="646331"/>
          </a:xfrm>
          <a:prstGeom prst="rect">
            <a:avLst/>
          </a:prstGeom>
          <a:noFill/>
        </p:spPr>
        <p:txBody>
          <a:bodyPr wrap="square">
            <a:spAutoFit/>
          </a:bodyPr>
          <a:lstStyle/>
          <a:p>
            <a:pPr indent="266700" algn="just"/>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explained_variance_ratio</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_</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告诉我们每个主成分解释了多少比例的方差。这个比例反映了每个主成分的重要性。</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94F4C243-C84D-4940-C99E-E127210FF2E3}"/>
              </a:ext>
            </a:extLst>
          </p:cNvPr>
          <p:cNvPicPr>
            <a:picLocks noChangeAspect="1"/>
          </p:cNvPicPr>
          <p:nvPr/>
        </p:nvPicPr>
        <p:blipFill>
          <a:blip r:embed="rId2"/>
          <a:stretch>
            <a:fillRect/>
          </a:stretch>
        </p:blipFill>
        <p:spPr>
          <a:xfrm>
            <a:off x="1160096" y="2017607"/>
            <a:ext cx="7010400" cy="596900"/>
          </a:xfrm>
          <a:prstGeom prst="rect">
            <a:avLst/>
          </a:prstGeom>
        </p:spPr>
      </p:pic>
      <p:pic>
        <p:nvPicPr>
          <p:cNvPr id="10" name="图片 9">
            <a:extLst>
              <a:ext uri="{FF2B5EF4-FFF2-40B4-BE49-F238E27FC236}">
                <a16:creationId xmlns:a16="http://schemas.microsoft.com/office/drawing/2014/main" id="{B6EC0241-CAD1-DEE8-DAC2-8B058025779F}"/>
              </a:ext>
            </a:extLst>
          </p:cNvPr>
          <p:cNvPicPr>
            <a:picLocks noChangeAspect="1"/>
          </p:cNvPicPr>
          <p:nvPr/>
        </p:nvPicPr>
        <p:blipFill>
          <a:blip r:embed="rId3"/>
          <a:stretch>
            <a:fillRect/>
          </a:stretch>
        </p:blipFill>
        <p:spPr>
          <a:xfrm>
            <a:off x="1160096" y="4376531"/>
            <a:ext cx="7023100" cy="342900"/>
          </a:xfrm>
          <a:prstGeom prst="rect">
            <a:avLst/>
          </a:prstGeom>
        </p:spPr>
      </p:pic>
    </p:spTree>
    <p:extLst>
      <p:ext uri="{BB962C8B-B14F-4D97-AF65-F5344CB8AC3E}">
        <p14:creationId xmlns:p14="http://schemas.microsoft.com/office/powerpoint/2010/main" val="1488226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B24C1-A2AD-D474-2697-6B41D0C3839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F7FCDC7E-B913-B580-AD5E-EC89A47C9971}"/>
              </a:ext>
            </a:extLst>
          </p:cNvPr>
          <p:cNvSpPr txBox="1">
            <a:spLocks noGrp="1"/>
          </p:cNvSpPr>
          <p:nvPr>
            <p:ph type="title"/>
          </p:nvPr>
        </p:nvSpPr>
        <p:spPr>
          <a:xfrm>
            <a:off x="962025" y="191275"/>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降维案例</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73C177EE-E3C3-5FFF-A593-CE3B8D2F4333}"/>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28" name="文本框 27">
            <a:extLst>
              <a:ext uri="{FF2B5EF4-FFF2-40B4-BE49-F238E27FC236}">
                <a16:creationId xmlns:a16="http://schemas.microsoft.com/office/drawing/2014/main" id="{62368CC6-D48B-1E4B-2C0B-7962725EC5E9}"/>
              </a:ext>
            </a:extLst>
          </p:cNvPr>
          <p:cNvSpPr txBox="1"/>
          <p:nvPr/>
        </p:nvSpPr>
        <p:spPr>
          <a:xfrm>
            <a:off x="823733" y="1418928"/>
            <a:ext cx="6122772" cy="646331"/>
          </a:xfrm>
          <a:prstGeom prst="rect">
            <a:avLst/>
          </a:prstGeom>
          <a:noFill/>
        </p:spPr>
        <p:txBody>
          <a:bodyPr wrap="square">
            <a:spAutoFit/>
          </a:bodyPr>
          <a:lstStyle/>
          <a:p>
            <a:pPr algn="just"/>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000" b="1" kern="100" dirty="0">
                <a:latin typeface="Times New Roman" panose="02020603050405020304" pitchFamily="18" charset="0"/>
                <a:ea typeface="宋体" panose="02010600030101010101" pitchFamily="2" charset="-122"/>
                <a:cs typeface="Times New Roman" panose="02020603050405020304" pitchFamily="18" charset="0"/>
              </a:rPr>
              <a:t>分析主成分的组成</a:t>
            </a:r>
          </a:p>
          <a:p>
            <a:pPr lvl="0" algn="just"/>
            <a:endParaRPr lang="zh-CN" altLang="zh-CN" sz="1600" b="1"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77CBBFDD-380F-959E-B5DA-00D2E9364A3E}"/>
              </a:ext>
            </a:extLst>
          </p:cNvPr>
          <p:cNvSpPr txBox="1"/>
          <p:nvPr/>
        </p:nvSpPr>
        <p:spPr>
          <a:xfrm>
            <a:off x="751376" y="4574989"/>
            <a:ext cx="10689248" cy="1728165"/>
          </a:xfrm>
          <a:prstGeom prst="rect">
            <a:avLst/>
          </a:prstGeom>
          <a:noFill/>
        </p:spPr>
        <p:txBody>
          <a:bodyPr wrap="square">
            <a:spAutoFit/>
          </a:bodyPr>
          <a:lstStyle/>
          <a:p>
            <a:pPr indent="266700"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这一部分代码帮助我们理解每个主成分的具体含义：</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indent="266700"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首先打印出每个主成分的特征向量</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告诉我们每个原始特征对主成分的贡献。</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indent="266700"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然后计算并打印原始特征与主成分的相关性。这告诉我们每个主成分与原始特征的关系强度和方向。</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indent="266700"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通过分析这些信息，我们可以给每个主成分一个有意义的解释，例如</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第一主成分可能代表花的整体大小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第二主成分可能代表花瓣与花萼的比例</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grpSp>
        <p:nvGrpSpPr>
          <p:cNvPr id="12" name="组合 11">
            <a:extLst>
              <a:ext uri="{FF2B5EF4-FFF2-40B4-BE49-F238E27FC236}">
                <a16:creationId xmlns:a16="http://schemas.microsoft.com/office/drawing/2014/main" id="{A0F2ADE2-987E-346B-8CF0-F77CC9641093}"/>
              </a:ext>
            </a:extLst>
          </p:cNvPr>
          <p:cNvGrpSpPr/>
          <p:nvPr/>
        </p:nvGrpSpPr>
        <p:grpSpPr>
          <a:xfrm>
            <a:off x="1102659" y="1910527"/>
            <a:ext cx="7035800" cy="2584076"/>
            <a:chOff x="1111803" y="1841500"/>
            <a:chExt cx="7035800" cy="2584076"/>
          </a:xfrm>
        </p:grpSpPr>
        <p:pic>
          <p:nvPicPr>
            <p:cNvPr id="4" name="图片 3">
              <a:extLst>
                <a:ext uri="{FF2B5EF4-FFF2-40B4-BE49-F238E27FC236}">
                  <a16:creationId xmlns:a16="http://schemas.microsoft.com/office/drawing/2014/main" id="{851A4B7B-F3BF-A3CE-F18A-ACE89D4CCDED}"/>
                </a:ext>
              </a:extLst>
            </p:cNvPr>
            <p:cNvPicPr>
              <a:picLocks noChangeAspect="1"/>
            </p:cNvPicPr>
            <p:nvPr/>
          </p:nvPicPr>
          <p:blipFill>
            <a:blip r:embed="rId2"/>
            <a:stretch>
              <a:fillRect/>
            </a:stretch>
          </p:blipFill>
          <p:spPr>
            <a:xfrm>
              <a:off x="1124503" y="1841500"/>
              <a:ext cx="7010400" cy="1587500"/>
            </a:xfrm>
            <a:prstGeom prst="rect">
              <a:avLst/>
            </a:prstGeom>
          </p:spPr>
        </p:pic>
        <p:pic>
          <p:nvPicPr>
            <p:cNvPr id="8" name="图片 7">
              <a:extLst>
                <a:ext uri="{FF2B5EF4-FFF2-40B4-BE49-F238E27FC236}">
                  <a16:creationId xmlns:a16="http://schemas.microsoft.com/office/drawing/2014/main" id="{33B3347E-4F0C-96BB-768E-CF148C728529}"/>
                </a:ext>
              </a:extLst>
            </p:cNvPr>
            <p:cNvPicPr>
              <a:picLocks noChangeAspect="1"/>
            </p:cNvPicPr>
            <p:nvPr/>
          </p:nvPicPr>
          <p:blipFill>
            <a:blip r:embed="rId3"/>
            <a:srcRect t="4620"/>
            <a:stretch/>
          </p:blipFill>
          <p:spPr>
            <a:xfrm>
              <a:off x="1111803" y="3347488"/>
              <a:ext cx="7035800" cy="1078088"/>
            </a:xfrm>
            <a:prstGeom prst="rect">
              <a:avLst/>
            </a:prstGeom>
          </p:spPr>
        </p:pic>
      </p:grpSp>
    </p:spTree>
    <p:extLst>
      <p:ext uri="{BB962C8B-B14F-4D97-AF65-F5344CB8AC3E}">
        <p14:creationId xmlns:p14="http://schemas.microsoft.com/office/powerpoint/2010/main" val="1351373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56842-D217-0046-BE66-7F15BCF49C38}"/>
            </a:ext>
          </a:extLst>
        </p:cNvPr>
        <p:cNvGrpSpPr/>
        <p:nvPr/>
      </p:nvGrpSpPr>
      <p:grpSpPr>
        <a:xfrm>
          <a:off x="0" y="0"/>
          <a:ext cx="0" cy="0"/>
          <a:chOff x="0" y="0"/>
          <a:chExt cx="0" cy="0"/>
        </a:xfrm>
      </p:grpSpPr>
      <p:pic>
        <p:nvPicPr>
          <p:cNvPr id="6" name="object 6">
            <a:extLst>
              <a:ext uri="{FF2B5EF4-FFF2-40B4-BE49-F238E27FC236}">
                <a16:creationId xmlns:a16="http://schemas.microsoft.com/office/drawing/2014/main" id="{0E6AA29C-C4D8-7CD7-53A7-837EA7D080D0}"/>
              </a:ext>
            </a:extLst>
          </p:cNvPr>
          <p:cNvPicPr/>
          <p:nvPr/>
        </p:nvPicPr>
        <p:blipFill>
          <a:blip r:embed="rId2" cstate="print"/>
          <a:stretch>
            <a:fillRect/>
          </a:stretch>
        </p:blipFill>
        <p:spPr>
          <a:xfrm>
            <a:off x="4739982" y="1609931"/>
            <a:ext cx="787362" cy="639175"/>
          </a:xfrm>
          <a:prstGeom prst="rect">
            <a:avLst/>
          </a:prstGeom>
        </p:spPr>
      </p:pic>
      <p:pic>
        <p:nvPicPr>
          <p:cNvPr id="7" name="object 7">
            <a:extLst>
              <a:ext uri="{FF2B5EF4-FFF2-40B4-BE49-F238E27FC236}">
                <a16:creationId xmlns:a16="http://schemas.microsoft.com/office/drawing/2014/main" id="{69F8D92A-6A84-EF82-A345-D08CCC32CFB9}"/>
              </a:ext>
            </a:extLst>
          </p:cNvPr>
          <p:cNvPicPr/>
          <p:nvPr/>
        </p:nvPicPr>
        <p:blipFill>
          <a:blip r:embed="rId3" cstate="print"/>
          <a:stretch>
            <a:fillRect/>
          </a:stretch>
        </p:blipFill>
        <p:spPr>
          <a:xfrm>
            <a:off x="4703064" y="1574401"/>
            <a:ext cx="853249" cy="1016934"/>
          </a:xfrm>
          <a:prstGeom prst="rect">
            <a:avLst/>
          </a:prstGeom>
        </p:spPr>
      </p:pic>
      <p:grpSp>
        <p:nvGrpSpPr>
          <p:cNvPr id="4" name="组合 3">
            <a:extLst>
              <a:ext uri="{FF2B5EF4-FFF2-40B4-BE49-F238E27FC236}">
                <a16:creationId xmlns:a16="http://schemas.microsoft.com/office/drawing/2014/main" id="{1DE0B936-4EE7-8CFE-9C7F-924451EE7C3B}"/>
              </a:ext>
            </a:extLst>
          </p:cNvPr>
          <p:cNvGrpSpPr/>
          <p:nvPr/>
        </p:nvGrpSpPr>
        <p:grpSpPr>
          <a:xfrm>
            <a:off x="4692396" y="1563560"/>
            <a:ext cx="801458" cy="964750"/>
            <a:chOff x="4692396" y="1563560"/>
            <a:chExt cx="801458" cy="964750"/>
          </a:xfrm>
        </p:grpSpPr>
        <p:pic>
          <p:nvPicPr>
            <p:cNvPr id="8" name="object 8">
              <a:extLst>
                <a:ext uri="{FF2B5EF4-FFF2-40B4-BE49-F238E27FC236}">
                  <a16:creationId xmlns:a16="http://schemas.microsoft.com/office/drawing/2014/main" id="{F3183D67-2777-32CC-8A1E-A5E29D68B994}"/>
                </a:ext>
              </a:extLst>
            </p:cNvPr>
            <p:cNvPicPr/>
            <p:nvPr/>
          </p:nvPicPr>
          <p:blipFill>
            <a:blip r:embed="rId4" cstate="print"/>
            <a:stretch>
              <a:fillRect/>
            </a:stretch>
          </p:blipFill>
          <p:spPr>
            <a:xfrm>
              <a:off x="4692396" y="1563560"/>
              <a:ext cx="801458" cy="964750"/>
            </a:xfrm>
            <a:prstGeom prst="rect">
              <a:avLst/>
            </a:prstGeom>
          </p:spPr>
        </p:pic>
        <p:sp>
          <p:nvSpPr>
            <p:cNvPr id="20" name="object 20">
              <a:extLst>
                <a:ext uri="{FF2B5EF4-FFF2-40B4-BE49-F238E27FC236}">
                  <a16:creationId xmlns:a16="http://schemas.microsoft.com/office/drawing/2014/main" id="{BE91EC31-C5CC-B596-95FA-0843AA99349D}"/>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sz="3600" b="1" i="1" spc="-50" dirty="0">
                  <a:solidFill>
                    <a:srgbClr val="FFFFFF"/>
                  </a:solidFill>
                  <a:latin typeface="Arial"/>
                  <a:cs typeface="Arial"/>
                </a:rPr>
                <a:t>1</a:t>
              </a:r>
              <a:endParaRPr sz="3600" dirty="0">
                <a:latin typeface="Arial"/>
                <a:cs typeface="Arial"/>
              </a:endParaRPr>
            </a:p>
          </p:txBody>
        </p:sp>
      </p:grpSp>
      <p:sp>
        <p:nvSpPr>
          <p:cNvPr id="21" name="object 21">
            <a:extLst>
              <a:ext uri="{FF2B5EF4-FFF2-40B4-BE49-F238E27FC236}">
                <a16:creationId xmlns:a16="http://schemas.microsoft.com/office/drawing/2014/main" id="{321789F0-319F-EA79-6A6A-0CA954563E2E}"/>
              </a:ext>
            </a:extLst>
          </p:cNvPr>
          <p:cNvSpPr txBox="1"/>
          <p:nvPr/>
        </p:nvSpPr>
        <p:spPr>
          <a:xfrm>
            <a:off x="5630149" y="159372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理解无监督学习</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2" name="object 22">
            <a:extLst>
              <a:ext uri="{FF2B5EF4-FFF2-40B4-BE49-F238E27FC236}">
                <a16:creationId xmlns:a16="http://schemas.microsoft.com/office/drawing/2014/main" id="{0E4CD0F4-7473-B3EF-536B-865D1D77EBEC}"/>
              </a:ext>
            </a:extLst>
          </p:cNvPr>
          <p:cNvSpPr txBox="1"/>
          <p:nvPr/>
        </p:nvSpPr>
        <p:spPr>
          <a:xfrm>
            <a:off x="1717039" y="3198952"/>
            <a:ext cx="1397000" cy="848994"/>
          </a:xfrm>
          <a:prstGeom prst="rect">
            <a:avLst/>
          </a:prstGeom>
        </p:spPr>
        <p:txBody>
          <a:bodyPr vert="horz" wrap="square" lIns="0" tIns="12700" rIns="0" bIns="0" rtlCol="0">
            <a:spAutoFit/>
          </a:bodyPr>
          <a:lstStyle/>
          <a:p>
            <a:pPr marL="12700">
              <a:lnSpc>
                <a:spcPct val="100000"/>
              </a:lnSpc>
              <a:spcBef>
                <a:spcPts val="100"/>
              </a:spcBef>
            </a:pPr>
            <a:r>
              <a:rPr sz="5400" b="1" spc="-35" dirty="0">
                <a:latin typeface="Lantinghei SC Heavy"/>
                <a:cs typeface="Lantinghei SC Heavy"/>
              </a:rPr>
              <a:t>提纲</a:t>
            </a:r>
            <a:endParaRPr sz="5400">
              <a:latin typeface="Lantinghei SC Heavy"/>
              <a:cs typeface="Lantinghei SC Heavy"/>
            </a:endParaRPr>
          </a:p>
        </p:txBody>
      </p:sp>
      <p:sp>
        <p:nvSpPr>
          <p:cNvPr id="19" name="标题 18">
            <a:extLst>
              <a:ext uri="{FF2B5EF4-FFF2-40B4-BE49-F238E27FC236}">
                <a16:creationId xmlns:a16="http://schemas.microsoft.com/office/drawing/2014/main" id="{2B6492F0-D5E0-581C-9068-B86D2F7156CA}"/>
              </a:ext>
            </a:extLst>
          </p:cNvPr>
          <p:cNvSpPr>
            <a:spLocks noGrp="1"/>
          </p:cNvSpPr>
          <p:nvPr>
            <p:ph type="title"/>
          </p:nvPr>
        </p:nvSpPr>
        <p:spPr/>
        <p:txBody>
          <a:bodyPr/>
          <a:lstStyle/>
          <a:p>
            <a:r>
              <a:rPr lang="zh-CN" altLang="en-US" dirty="0"/>
              <a:t> </a:t>
            </a:r>
          </a:p>
        </p:txBody>
      </p:sp>
      <p:sp>
        <p:nvSpPr>
          <p:cNvPr id="26" name="object 21">
            <a:extLst>
              <a:ext uri="{FF2B5EF4-FFF2-40B4-BE49-F238E27FC236}">
                <a16:creationId xmlns:a16="http://schemas.microsoft.com/office/drawing/2014/main" id="{0983F2F0-87F2-5E5A-83BA-D272C837D0DF}"/>
              </a:ext>
            </a:extLst>
          </p:cNvPr>
          <p:cNvSpPr txBox="1"/>
          <p:nvPr/>
        </p:nvSpPr>
        <p:spPr>
          <a:xfrm>
            <a:off x="5611532" y="248334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聚类与降维</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7" name="object 21">
            <a:extLst>
              <a:ext uri="{FF2B5EF4-FFF2-40B4-BE49-F238E27FC236}">
                <a16:creationId xmlns:a16="http://schemas.microsoft.com/office/drawing/2014/main" id="{E2F28614-C7B4-81FB-66E2-CD305858C3C8}"/>
              </a:ext>
            </a:extLst>
          </p:cNvPr>
          <p:cNvSpPr txBox="1"/>
          <p:nvPr/>
        </p:nvSpPr>
        <p:spPr>
          <a:xfrm>
            <a:off x="5611532" y="3352046"/>
            <a:ext cx="3683000" cy="566181"/>
          </a:xfrm>
          <a:prstGeom prst="rect">
            <a:avLst/>
          </a:prstGeom>
        </p:spPr>
        <p:txBody>
          <a:bodyPr vert="horz" wrap="square" lIns="0" tIns="12065" rIns="0" bIns="0" rtlCol="0" anchor="ctr">
            <a:spAutoFit/>
          </a:bodyPr>
          <a:lstStyle/>
          <a:p>
            <a:pPr marL="12700" marR="5080"/>
            <a:r>
              <a:rPr lang="en-US" sz="3600" b="1" spc="-50" dirty="0">
                <a:solidFill>
                  <a:srgbClr val="001F60"/>
                </a:solidFill>
                <a:latin typeface="Microsoft YaHei" panose="020B0503020204020204" pitchFamily="34" charset="-122"/>
                <a:ea typeface="Microsoft YaHei" panose="020B0503020204020204" pitchFamily="34" charset="-122"/>
                <a:cs typeface="Lantinghei SC Heavy"/>
              </a:rPr>
              <a:t>理解强化学习</a:t>
            </a:r>
          </a:p>
        </p:txBody>
      </p:sp>
      <p:grpSp>
        <p:nvGrpSpPr>
          <p:cNvPr id="31" name="组合 30">
            <a:extLst>
              <a:ext uri="{FF2B5EF4-FFF2-40B4-BE49-F238E27FC236}">
                <a16:creationId xmlns:a16="http://schemas.microsoft.com/office/drawing/2014/main" id="{874412DA-319C-3526-B697-6769E7EF7DAC}"/>
              </a:ext>
            </a:extLst>
          </p:cNvPr>
          <p:cNvGrpSpPr/>
          <p:nvPr/>
        </p:nvGrpSpPr>
        <p:grpSpPr>
          <a:xfrm>
            <a:off x="4703401" y="2434859"/>
            <a:ext cx="801458" cy="964750"/>
            <a:chOff x="4692396" y="1563560"/>
            <a:chExt cx="801458" cy="964750"/>
          </a:xfrm>
        </p:grpSpPr>
        <p:pic>
          <p:nvPicPr>
            <p:cNvPr id="32" name="object 8">
              <a:extLst>
                <a:ext uri="{FF2B5EF4-FFF2-40B4-BE49-F238E27FC236}">
                  <a16:creationId xmlns:a16="http://schemas.microsoft.com/office/drawing/2014/main" id="{2C7B5BFC-0C01-4DA4-E570-0F8ACB7FD076}"/>
                </a:ext>
              </a:extLst>
            </p:cNvPr>
            <p:cNvPicPr/>
            <p:nvPr/>
          </p:nvPicPr>
          <p:blipFill>
            <a:blip r:embed="rId4" cstate="print"/>
            <a:stretch>
              <a:fillRect/>
            </a:stretch>
          </p:blipFill>
          <p:spPr>
            <a:xfrm>
              <a:off x="4692396" y="1563560"/>
              <a:ext cx="801458" cy="964750"/>
            </a:xfrm>
            <a:prstGeom prst="rect">
              <a:avLst/>
            </a:prstGeom>
          </p:spPr>
        </p:pic>
        <p:sp>
          <p:nvSpPr>
            <p:cNvPr id="33" name="object 20">
              <a:extLst>
                <a:ext uri="{FF2B5EF4-FFF2-40B4-BE49-F238E27FC236}">
                  <a16:creationId xmlns:a16="http://schemas.microsoft.com/office/drawing/2014/main" id="{E9763BC4-CE6E-BFF0-15DE-24E27FB37F48}"/>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2</a:t>
              </a:r>
              <a:endParaRPr sz="3600" dirty="0">
                <a:latin typeface="Arial"/>
                <a:cs typeface="Arial"/>
              </a:endParaRPr>
            </a:p>
          </p:txBody>
        </p:sp>
      </p:grpSp>
      <p:grpSp>
        <p:nvGrpSpPr>
          <p:cNvPr id="34" name="组合 33">
            <a:extLst>
              <a:ext uri="{FF2B5EF4-FFF2-40B4-BE49-F238E27FC236}">
                <a16:creationId xmlns:a16="http://schemas.microsoft.com/office/drawing/2014/main" id="{D0A315CE-A01E-427A-35AC-16A6AECB3B25}"/>
              </a:ext>
            </a:extLst>
          </p:cNvPr>
          <p:cNvGrpSpPr/>
          <p:nvPr/>
        </p:nvGrpSpPr>
        <p:grpSpPr>
          <a:xfrm>
            <a:off x="4692396" y="3329948"/>
            <a:ext cx="801458" cy="964750"/>
            <a:chOff x="4692396" y="1563560"/>
            <a:chExt cx="801458" cy="964750"/>
          </a:xfrm>
        </p:grpSpPr>
        <p:pic>
          <p:nvPicPr>
            <p:cNvPr id="35" name="object 8">
              <a:extLst>
                <a:ext uri="{FF2B5EF4-FFF2-40B4-BE49-F238E27FC236}">
                  <a16:creationId xmlns:a16="http://schemas.microsoft.com/office/drawing/2014/main" id="{0B277A58-7F98-E26A-AA28-3DDA3BFFA428}"/>
                </a:ext>
              </a:extLst>
            </p:cNvPr>
            <p:cNvPicPr/>
            <p:nvPr/>
          </p:nvPicPr>
          <p:blipFill>
            <a:blip r:embed="rId4" cstate="print"/>
            <a:stretch>
              <a:fillRect/>
            </a:stretch>
          </p:blipFill>
          <p:spPr>
            <a:xfrm>
              <a:off x="4692396" y="1563560"/>
              <a:ext cx="801458" cy="964750"/>
            </a:xfrm>
            <a:prstGeom prst="rect">
              <a:avLst/>
            </a:prstGeom>
          </p:spPr>
        </p:pic>
        <p:sp>
          <p:nvSpPr>
            <p:cNvPr id="36" name="object 20">
              <a:extLst>
                <a:ext uri="{FF2B5EF4-FFF2-40B4-BE49-F238E27FC236}">
                  <a16:creationId xmlns:a16="http://schemas.microsoft.com/office/drawing/2014/main" id="{0608661A-571D-CDCA-12E6-C880249624E0}"/>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3</a:t>
              </a:r>
              <a:endParaRPr sz="3600" dirty="0">
                <a:latin typeface="Arial"/>
                <a:cs typeface="Arial"/>
              </a:endParaRPr>
            </a:p>
          </p:txBody>
        </p:sp>
      </p:grpSp>
      <p:sp>
        <p:nvSpPr>
          <p:cNvPr id="37" name="object 21">
            <a:extLst>
              <a:ext uri="{FF2B5EF4-FFF2-40B4-BE49-F238E27FC236}">
                <a16:creationId xmlns:a16="http://schemas.microsoft.com/office/drawing/2014/main" id="{2B186F3E-BCBA-7C83-54ED-A43638262E22}"/>
              </a:ext>
            </a:extLst>
          </p:cNvPr>
          <p:cNvSpPr txBox="1"/>
          <p:nvPr/>
        </p:nvSpPr>
        <p:spPr>
          <a:xfrm>
            <a:off x="5611532" y="4242612"/>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强化学习经典算法</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38" name="组合 37">
            <a:extLst>
              <a:ext uri="{FF2B5EF4-FFF2-40B4-BE49-F238E27FC236}">
                <a16:creationId xmlns:a16="http://schemas.microsoft.com/office/drawing/2014/main" id="{354F118D-7499-7152-98ED-9C9CDC421862}"/>
              </a:ext>
            </a:extLst>
          </p:cNvPr>
          <p:cNvGrpSpPr/>
          <p:nvPr/>
        </p:nvGrpSpPr>
        <p:grpSpPr>
          <a:xfrm>
            <a:off x="4692396" y="4220514"/>
            <a:ext cx="801458" cy="964750"/>
            <a:chOff x="4692396" y="1563560"/>
            <a:chExt cx="801458" cy="964750"/>
          </a:xfrm>
        </p:grpSpPr>
        <p:pic>
          <p:nvPicPr>
            <p:cNvPr id="39" name="object 8">
              <a:extLst>
                <a:ext uri="{FF2B5EF4-FFF2-40B4-BE49-F238E27FC236}">
                  <a16:creationId xmlns:a16="http://schemas.microsoft.com/office/drawing/2014/main" id="{F92F151A-D336-A3DF-157E-47960DA6512D}"/>
                </a:ext>
              </a:extLst>
            </p:cNvPr>
            <p:cNvPicPr/>
            <p:nvPr/>
          </p:nvPicPr>
          <p:blipFill>
            <a:blip r:embed="rId4" cstate="print"/>
            <a:stretch>
              <a:fillRect/>
            </a:stretch>
          </p:blipFill>
          <p:spPr>
            <a:xfrm>
              <a:off x="4692396" y="1563560"/>
              <a:ext cx="801458" cy="964750"/>
            </a:xfrm>
            <a:prstGeom prst="rect">
              <a:avLst/>
            </a:prstGeom>
          </p:spPr>
        </p:pic>
        <p:sp>
          <p:nvSpPr>
            <p:cNvPr id="40" name="object 20">
              <a:extLst>
                <a:ext uri="{FF2B5EF4-FFF2-40B4-BE49-F238E27FC236}">
                  <a16:creationId xmlns:a16="http://schemas.microsoft.com/office/drawing/2014/main" id="{DA92EA64-C42F-4EDD-B770-8DE53C53C9D4}"/>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4</a:t>
              </a:r>
              <a:endParaRPr sz="3600" dirty="0">
                <a:latin typeface="Arial"/>
                <a:cs typeface="Arial"/>
              </a:endParaRPr>
            </a:p>
          </p:txBody>
        </p:sp>
      </p:grpSp>
      <p:sp>
        <p:nvSpPr>
          <p:cNvPr id="24" name="object 21">
            <a:extLst>
              <a:ext uri="{FF2B5EF4-FFF2-40B4-BE49-F238E27FC236}">
                <a16:creationId xmlns:a16="http://schemas.microsoft.com/office/drawing/2014/main" id="{98B7E2BE-81DE-227C-288B-365A24B9DB9E}"/>
              </a:ext>
            </a:extLst>
          </p:cNvPr>
          <p:cNvSpPr txBox="1"/>
          <p:nvPr/>
        </p:nvSpPr>
        <p:spPr>
          <a:xfrm>
            <a:off x="5611532" y="5104895"/>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强化学习应用案例</a:t>
            </a:r>
            <a:endParaRPr lang="en-US" altLang="zh-CN"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25" name="组合 24">
            <a:extLst>
              <a:ext uri="{FF2B5EF4-FFF2-40B4-BE49-F238E27FC236}">
                <a16:creationId xmlns:a16="http://schemas.microsoft.com/office/drawing/2014/main" id="{C2BCE33A-D864-A135-1937-A02D73BCC7DB}"/>
              </a:ext>
            </a:extLst>
          </p:cNvPr>
          <p:cNvGrpSpPr/>
          <p:nvPr/>
        </p:nvGrpSpPr>
        <p:grpSpPr>
          <a:xfrm>
            <a:off x="4692396" y="5082797"/>
            <a:ext cx="801458" cy="964750"/>
            <a:chOff x="4692396" y="1563560"/>
            <a:chExt cx="801458" cy="964750"/>
          </a:xfrm>
        </p:grpSpPr>
        <p:pic>
          <p:nvPicPr>
            <p:cNvPr id="28" name="object 8">
              <a:extLst>
                <a:ext uri="{FF2B5EF4-FFF2-40B4-BE49-F238E27FC236}">
                  <a16:creationId xmlns:a16="http://schemas.microsoft.com/office/drawing/2014/main" id="{D3CF0E1C-B8B7-97C5-EBEF-EBAF5A07457A}"/>
                </a:ext>
              </a:extLst>
            </p:cNvPr>
            <p:cNvPicPr/>
            <p:nvPr/>
          </p:nvPicPr>
          <p:blipFill>
            <a:blip r:embed="rId4" cstate="print"/>
            <a:stretch>
              <a:fillRect/>
            </a:stretch>
          </p:blipFill>
          <p:spPr>
            <a:xfrm>
              <a:off x="4692396" y="1563560"/>
              <a:ext cx="801458" cy="964750"/>
            </a:xfrm>
            <a:prstGeom prst="rect">
              <a:avLst/>
            </a:prstGeom>
          </p:spPr>
        </p:pic>
        <p:sp>
          <p:nvSpPr>
            <p:cNvPr id="29" name="object 20">
              <a:extLst>
                <a:ext uri="{FF2B5EF4-FFF2-40B4-BE49-F238E27FC236}">
                  <a16:creationId xmlns:a16="http://schemas.microsoft.com/office/drawing/2014/main" id="{DCD9AB63-2E86-9461-6364-69D99688D9AF}"/>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5</a:t>
              </a:r>
              <a:endParaRPr sz="3600" dirty="0">
                <a:latin typeface="Arial"/>
                <a:cs typeface="Arial"/>
              </a:endParaRPr>
            </a:p>
          </p:txBody>
        </p:sp>
      </p:grpSp>
    </p:spTree>
    <p:extLst>
      <p:ext uri="{BB962C8B-B14F-4D97-AF65-F5344CB8AC3E}">
        <p14:creationId xmlns:p14="http://schemas.microsoft.com/office/powerpoint/2010/main" val="1198900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3DCF1-2374-0AC0-EEA9-8F637F9BCFA7}"/>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A13F0D6B-4610-5192-70D9-539A89FA02F1}"/>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solidFill>
                  <a:schemeClr val="bg1"/>
                </a:solidFill>
                <a:latin typeface="Microsoft YaHei" panose="020B0503020204020204" pitchFamily="34" charset="-122"/>
                <a:ea typeface="Microsoft YaHei" panose="020B0503020204020204" pitchFamily="34" charset="-122"/>
              </a:rPr>
              <a:t>理解</a:t>
            </a:r>
            <a:r>
              <a:rPr lang="zh-CN" altLang="en-US" spc="-10" dirty="0">
                <a:latin typeface="Microsoft YaHei" panose="020B0503020204020204" pitchFamily="34" charset="-122"/>
                <a:ea typeface="Microsoft YaHei" panose="020B0503020204020204" pitchFamily="34" charset="-122"/>
              </a:rPr>
              <a:t>强化学习</a:t>
            </a:r>
            <a:endParaRPr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22CC6F10-024E-A841-5764-1DAC1F4643E4}"/>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13" name="文本框 12">
            <a:extLst>
              <a:ext uri="{FF2B5EF4-FFF2-40B4-BE49-F238E27FC236}">
                <a16:creationId xmlns:a16="http://schemas.microsoft.com/office/drawing/2014/main" id="{BB13D9B6-BD31-94C4-540C-9E40DCCD4CEC}"/>
              </a:ext>
            </a:extLst>
          </p:cNvPr>
          <p:cNvSpPr txBox="1"/>
          <p:nvPr/>
        </p:nvSpPr>
        <p:spPr>
          <a:xfrm>
            <a:off x="2912779" y="1561252"/>
            <a:ext cx="4528014" cy="1569660"/>
          </a:xfrm>
          <a:prstGeom prst="rect">
            <a:avLst/>
          </a:prstGeom>
          <a:noFill/>
        </p:spPr>
        <p:txBody>
          <a:bodyPr wrap="square" rtlCol="0">
            <a:spAutoFit/>
          </a:bodyPr>
          <a:lstStyle/>
          <a:p>
            <a:r>
              <a:rPr lang="zh-CN" altLang="en-US" sz="2400" b="1" dirty="0">
                <a:latin typeface="Lantinghei SC Demibold" panose="02000000000000000000" pitchFamily="2" charset="-122"/>
                <a:ea typeface="Lantinghei SC Demibold" panose="02000000000000000000" pitchFamily="2" charset="-122"/>
              </a:rPr>
              <a:t>强化学习（</a:t>
            </a:r>
            <a:r>
              <a:rPr lang="en" altLang="zh-CN" sz="2400" b="1" dirty="0">
                <a:latin typeface="Lantinghei SC Demibold" panose="02000000000000000000" pitchFamily="2" charset="-122"/>
                <a:ea typeface="Lantinghei SC Demibold" panose="02000000000000000000" pitchFamily="2" charset="-122"/>
              </a:rPr>
              <a:t>Reinforcement Learning, RL</a:t>
            </a:r>
            <a:r>
              <a:rPr lang="zh-CN" altLang="en" sz="2400" b="1" dirty="0">
                <a:latin typeface="Lantinghei SC Demibold" panose="02000000000000000000" pitchFamily="2" charset="-122"/>
                <a:ea typeface="Lantinghei SC Demibold" panose="02000000000000000000" pitchFamily="2" charset="-122"/>
              </a:rPr>
              <a:t>）</a:t>
            </a:r>
            <a:r>
              <a:rPr lang="zh-CN" altLang="en-US" sz="2400" b="1" dirty="0">
                <a:latin typeface="Lantinghei SC Demibold" panose="02000000000000000000" pitchFamily="2" charset="-122"/>
                <a:ea typeface="Lantinghei SC Demibold" panose="02000000000000000000" pitchFamily="2" charset="-122"/>
              </a:rPr>
              <a:t>是一种机器学习方法，通过与环境的交互学习最优策略，以最大化累积奖励。</a:t>
            </a:r>
          </a:p>
        </p:txBody>
      </p:sp>
      <p:grpSp>
        <p:nvGrpSpPr>
          <p:cNvPr id="34" name="组合 33">
            <a:extLst>
              <a:ext uri="{FF2B5EF4-FFF2-40B4-BE49-F238E27FC236}">
                <a16:creationId xmlns:a16="http://schemas.microsoft.com/office/drawing/2014/main" id="{C7EB3BB4-3340-E2F0-F43D-D06330200F14}"/>
              </a:ext>
            </a:extLst>
          </p:cNvPr>
          <p:cNvGrpSpPr/>
          <p:nvPr/>
        </p:nvGrpSpPr>
        <p:grpSpPr>
          <a:xfrm>
            <a:off x="371186" y="1213207"/>
            <a:ext cx="2270099" cy="2265750"/>
            <a:chOff x="5619773" y="2632313"/>
            <a:chExt cx="1962900" cy="1959140"/>
          </a:xfrm>
        </p:grpSpPr>
        <p:grpSp>
          <p:nvGrpSpPr>
            <p:cNvPr id="31" name="组合 30">
              <a:extLst>
                <a:ext uri="{FF2B5EF4-FFF2-40B4-BE49-F238E27FC236}">
                  <a16:creationId xmlns:a16="http://schemas.microsoft.com/office/drawing/2014/main" id="{8C4C3B3A-491F-7111-1899-96C450394B3A}"/>
                </a:ext>
              </a:extLst>
            </p:cNvPr>
            <p:cNvGrpSpPr/>
            <p:nvPr/>
          </p:nvGrpSpPr>
          <p:grpSpPr>
            <a:xfrm>
              <a:off x="5619773" y="2632313"/>
              <a:ext cx="1962900" cy="1959140"/>
              <a:chOff x="5721315" y="2698178"/>
              <a:chExt cx="1268584" cy="1266155"/>
            </a:xfrm>
          </p:grpSpPr>
          <p:sp>
            <p:nvSpPr>
              <p:cNvPr id="29" name="椭圆 28">
                <a:extLst>
                  <a:ext uri="{FF2B5EF4-FFF2-40B4-BE49-F238E27FC236}">
                    <a16:creationId xmlns:a16="http://schemas.microsoft.com/office/drawing/2014/main" id="{2DEC9A1E-F6E4-57E3-6BD5-BF637C8E7404}"/>
                  </a:ext>
                </a:extLst>
              </p:cNvPr>
              <p:cNvSpPr/>
              <p:nvPr/>
            </p:nvSpPr>
            <p:spPr>
              <a:xfrm>
                <a:off x="5721315" y="2698178"/>
                <a:ext cx="1266154" cy="1266155"/>
              </a:xfrm>
              <a:prstGeom prst="ellipse">
                <a:avLst/>
              </a:prstGeom>
              <a:solidFill>
                <a:srgbClr val="DCE4C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8" name="椭圆 27">
                <a:extLst>
                  <a:ext uri="{FF2B5EF4-FFF2-40B4-BE49-F238E27FC236}">
                    <a16:creationId xmlns:a16="http://schemas.microsoft.com/office/drawing/2014/main" id="{9A0DE60C-452D-267A-A2C1-1F18181317F4}"/>
                  </a:ext>
                </a:extLst>
              </p:cNvPr>
              <p:cNvSpPr/>
              <p:nvPr/>
            </p:nvSpPr>
            <p:spPr>
              <a:xfrm>
                <a:off x="6088639" y="2883683"/>
                <a:ext cx="898830" cy="898831"/>
              </a:xfrm>
              <a:prstGeom prst="ellipse">
                <a:avLst/>
              </a:prstGeom>
              <a:solidFill>
                <a:srgbClr val="FFC10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sp>
            <p:nvSpPr>
              <p:cNvPr id="30" name="椭圆 29">
                <a:extLst>
                  <a:ext uri="{FF2B5EF4-FFF2-40B4-BE49-F238E27FC236}">
                    <a16:creationId xmlns:a16="http://schemas.microsoft.com/office/drawing/2014/main" id="{DCDAC030-C1B2-7C36-8A2A-07668869EF81}"/>
                  </a:ext>
                </a:extLst>
              </p:cNvPr>
              <p:cNvSpPr/>
              <p:nvPr/>
            </p:nvSpPr>
            <p:spPr>
              <a:xfrm>
                <a:off x="6486044" y="3088151"/>
                <a:ext cx="503855" cy="503855"/>
              </a:xfrm>
              <a:prstGeom prst="ellipse">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000" dirty="0">
                    <a:solidFill>
                      <a:schemeClr val="tx1"/>
                    </a:solidFill>
                  </a:rPr>
                  <a:t>强</a:t>
                </a:r>
                <a:endParaRPr kumimoji="1" lang="en-US" altLang="zh-CN" sz="1000" dirty="0">
                  <a:solidFill>
                    <a:schemeClr val="tx1"/>
                  </a:solidFill>
                </a:endParaRPr>
              </a:p>
              <a:p>
                <a:pPr algn="ctr"/>
                <a:r>
                  <a:rPr kumimoji="1" lang="zh-CN" altLang="en-US" sz="1000" dirty="0">
                    <a:solidFill>
                      <a:schemeClr val="tx1"/>
                    </a:solidFill>
                  </a:rPr>
                  <a:t>化</a:t>
                </a:r>
                <a:endParaRPr kumimoji="1" lang="en-US" altLang="zh-CN" sz="1000" dirty="0">
                  <a:solidFill>
                    <a:schemeClr val="tx1"/>
                  </a:solidFill>
                </a:endParaRPr>
              </a:p>
              <a:p>
                <a:pPr algn="ctr"/>
                <a:r>
                  <a:rPr kumimoji="1" lang="zh-CN" altLang="en-US" sz="1000" dirty="0">
                    <a:solidFill>
                      <a:schemeClr val="tx1"/>
                    </a:solidFill>
                  </a:rPr>
                  <a:t>学</a:t>
                </a:r>
                <a:endParaRPr kumimoji="1" lang="en-US" altLang="zh-CN" sz="1000" dirty="0">
                  <a:solidFill>
                    <a:schemeClr val="tx1"/>
                  </a:solidFill>
                </a:endParaRPr>
              </a:p>
              <a:p>
                <a:pPr algn="ctr"/>
                <a:r>
                  <a:rPr kumimoji="1" lang="zh-CN" altLang="en-US" sz="1000" dirty="0">
                    <a:solidFill>
                      <a:schemeClr val="tx1"/>
                    </a:solidFill>
                  </a:rPr>
                  <a:t>习</a:t>
                </a:r>
              </a:p>
            </p:txBody>
          </p:sp>
        </p:grpSp>
        <p:sp>
          <p:nvSpPr>
            <p:cNvPr id="32" name="文本框 31">
              <a:extLst>
                <a:ext uri="{FF2B5EF4-FFF2-40B4-BE49-F238E27FC236}">
                  <a16:creationId xmlns:a16="http://schemas.microsoft.com/office/drawing/2014/main" id="{081BF3EE-D27F-B182-2C6D-F053C3511EC6}"/>
                </a:ext>
              </a:extLst>
            </p:cNvPr>
            <p:cNvSpPr txBox="1"/>
            <p:nvPr/>
          </p:nvSpPr>
          <p:spPr>
            <a:xfrm>
              <a:off x="6378936" y="3275134"/>
              <a:ext cx="345965" cy="700801"/>
            </a:xfrm>
            <a:prstGeom prst="rect">
              <a:avLst/>
            </a:prstGeom>
            <a:noFill/>
          </p:spPr>
          <p:txBody>
            <a:bodyPr vert="eaVert" wrap="none" rtlCol="0">
              <a:spAutoFit/>
            </a:bodyPr>
            <a:lstStyle/>
            <a:p>
              <a:r>
                <a:rPr kumimoji="1" lang="zh-CN" altLang="en-US" sz="1400" dirty="0"/>
                <a:t>机器学习</a:t>
              </a:r>
            </a:p>
          </p:txBody>
        </p:sp>
        <p:sp>
          <p:nvSpPr>
            <p:cNvPr id="33" name="文本框 32">
              <a:extLst>
                <a:ext uri="{FF2B5EF4-FFF2-40B4-BE49-F238E27FC236}">
                  <a16:creationId xmlns:a16="http://schemas.microsoft.com/office/drawing/2014/main" id="{9313CE7B-3CF0-FA41-9F9D-2F841DE0C344}"/>
                </a:ext>
              </a:extLst>
            </p:cNvPr>
            <p:cNvSpPr txBox="1"/>
            <p:nvPr/>
          </p:nvSpPr>
          <p:spPr>
            <a:xfrm>
              <a:off x="5753875" y="3154261"/>
              <a:ext cx="399191" cy="878220"/>
            </a:xfrm>
            <a:prstGeom prst="rect">
              <a:avLst/>
            </a:prstGeom>
            <a:noFill/>
          </p:spPr>
          <p:txBody>
            <a:bodyPr vert="eaVert" wrap="none" rtlCol="0">
              <a:spAutoFit/>
            </a:bodyPr>
            <a:lstStyle/>
            <a:p>
              <a:r>
                <a:rPr kumimoji="1" lang="zh-CN" altLang="en-US" dirty="0"/>
                <a:t>人工智能</a:t>
              </a:r>
            </a:p>
          </p:txBody>
        </p:sp>
      </p:grpSp>
      <p:sp>
        <p:nvSpPr>
          <p:cNvPr id="37" name="文本框 36">
            <a:extLst>
              <a:ext uri="{FF2B5EF4-FFF2-40B4-BE49-F238E27FC236}">
                <a16:creationId xmlns:a16="http://schemas.microsoft.com/office/drawing/2014/main" id="{B3BDB81E-69F9-698A-779F-EBE25DBD87D6}"/>
              </a:ext>
            </a:extLst>
          </p:cNvPr>
          <p:cNvSpPr txBox="1"/>
          <p:nvPr/>
        </p:nvSpPr>
        <p:spPr>
          <a:xfrm>
            <a:off x="666232" y="4240333"/>
            <a:ext cx="6658643" cy="1569660"/>
          </a:xfrm>
          <a:prstGeom prst="rect">
            <a:avLst/>
          </a:prstGeom>
          <a:noFill/>
        </p:spPr>
        <p:txBody>
          <a:bodyPr wrap="square">
            <a:spAutoFit/>
          </a:bodyPr>
          <a:lstStyle/>
          <a:p>
            <a:r>
              <a:rPr lang="zh-CN" altLang="en-US" sz="2400" b="1" i="0" u="none" strike="noStrike" dirty="0">
                <a:solidFill>
                  <a:srgbClr val="000000"/>
                </a:solidFill>
                <a:effectLst/>
              </a:rPr>
              <a:t>强化学习的核心思想</a:t>
            </a:r>
            <a:r>
              <a:rPr lang="zh-CN" altLang="en-US" sz="2400" b="0" i="0" u="none" strike="noStrike" dirty="0">
                <a:solidFill>
                  <a:srgbClr val="000000"/>
                </a:solidFill>
                <a:effectLst/>
                <a:latin typeface="-webkit-standard"/>
              </a:rPr>
              <a:t>：智能体（</a:t>
            </a:r>
            <a:r>
              <a:rPr lang="en" altLang="zh-CN" sz="2400" b="0" i="0" u="none" strike="noStrike" dirty="0">
                <a:solidFill>
                  <a:srgbClr val="000000"/>
                </a:solidFill>
                <a:effectLst/>
                <a:latin typeface="-webkit-standard"/>
              </a:rPr>
              <a:t>Agent</a:t>
            </a:r>
            <a:r>
              <a:rPr lang="zh-CN" altLang="en" sz="2400" b="0" i="0" u="none" strike="noStrike" dirty="0">
                <a:solidFill>
                  <a:srgbClr val="000000"/>
                </a:solidFill>
                <a:effectLst/>
                <a:latin typeface="-webkit-standard"/>
              </a:rPr>
              <a:t>）</a:t>
            </a:r>
            <a:r>
              <a:rPr lang="zh-CN" altLang="en-US" sz="2400" b="0" i="0" u="none" strike="noStrike" dirty="0">
                <a:solidFill>
                  <a:srgbClr val="000000"/>
                </a:solidFill>
                <a:effectLst/>
                <a:latin typeface="-webkit-standard"/>
              </a:rPr>
              <a:t>在环境（</a:t>
            </a:r>
            <a:r>
              <a:rPr lang="en" altLang="zh-CN" sz="2400" b="0" i="0" u="none" strike="noStrike" dirty="0">
                <a:solidFill>
                  <a:srgbClr val="000000"/>
                </a:solidFill>
                <a:effectLst/>
                <a:latin typeface="-webkit-standard"/>
              </a:rPr>
              <a:t>Environment</a:t>
            </a:r>
            <a:r>
              <a:rPr lang="zh-CN" altLang="en" sz="2400" b="0" i="0" u="none" strike="noStrike" dirty="0">
                <a:solidFill>
                  <a:srgbClr val="000000"/>
                </a:solidFill>
                <a:effectLst/>
                <a:latin typeface="-webkit-standard"/>
              </a:rPr>
              <a:t>）</a:t>
            </a:r>
            <a:r>
              <a:rPr lang="zh-CN" altLang="en-US" sz="2400" b="0" i="0" u="none" strike="noStrike" dirty="0">
                <a:solidFill>
                  <a:srgbClr val="000000"/>
                </a:solidFill>
                <a:effectLst/>
                <a:latin typeface="-webkit-standard"/>
              </a:rPr>
              <a:t>中采取行动（</a:t>
            </a:r>
            <a:r>
              <a:rPr lang="en" altLang="zh-CN" sz="2400" b="0" i="0" u="none" strike="noStrike" dirty="0">
                <a:solidFill>
                  <a:srgbClr val="000000"/>
                </a:solidFill>
                <a:effectLst/>
                <a:latin typeface="-webkit-standard"/>
              </a:rPr>
              <a:t>Action</a:t>
            </a:r>
            <a:r>
              <a:rPr lang="zh-CN" altLang="en" sz="2400" b="0" i="0" u="none" strike="noStrike" dirty="0">
                <a:solidFill>
                  <a:srgbClr val="000000"/>
                </a:solidFill>
                <a:effectLst/>
                <a:latin typeface="-webkit-standard"/>
              </a:rPr>
              <a:t>），</a:t>
            </a:r>
            <a:r>
              <a:rPr lang="zh-CN" altLang="en-US" sz="2400" b="0" i="0" u="none" strike="noStrike" dirty="0">
                <a:solidFill>
                  <a:srgbClr val="000000"/>
                </a:solidFill>
                <a:effectLst/>
                <a:latin typeface="-webkit-standard"/>
              </a:rPr>
              <a:t>根据环境反馈（</a:t>
            </a:r>
            <a:r>
              <a:rPr lang="en" altLang="zh-CN" sz="2400" b="0" i="0" u="none" strike="noStrike" dirty="0">
                <a:solidFill>
                  <a:srgbClr val="000000"/>
                </a:solidFill>
                <a:effectLst/>
                <a:latin typeface="-webkit-standard"/>
              </a:rPr>
              <a:t>Reward</a:t>
            </a:r>
            <a:r>
              <a:rPr lang="zh-CN" altLang="en" sz="2400" b="0" i="0" u="none" strike="noStrike" dirty="0">
                <a:solidFill>
                  <a:srgbClr val="000000"/>
                </a:solidFill>
                <a:effectLst/>
                <a:latin typeface="-webkit-standard"/>
              </a:rPr>
              <a:t>）</a:t>
            </a:r>
            <a:r>
              <a:rPr lang="zh-CN" altLang="en-US" sz="2400" b="0" i="0" u="none" strike="noStrike" dirty="0">
                <a:solidFill>
                  <a:srgbClr val="000000"/>
                </a:solidFill>
                <a:effectLst/>
                <a:latin typeface="-webkit-standard"/>
              </a:rPr>
              <a:t>调整其行为，以改善未来的决策。</a:t>
            </a:r>
            <a:endParaRPr lang="zh-CN" altLang="en-US" sz="2400" dirty="0"/>
          </a:p>
        </p:txBody>
      </p:sp>
      <p:pic>
        <p:nvPicPr>
          <p:cNvPr id="39" name="图片 38">
            <a:extLst>
              <a:ext uri="{FF2B5EF4-FFF2-40B4-BE49-F238E27FC236}">
                <a16:creationId xmlns:a16="http://schemas.microsoft.com/office/drawing/2014/main" id="{B9D9A3C4-BA1B-B100-3748-931DF2E9B9BE}"/>
              </a:ext>
            </a:extLst>
          </p:cNvPr>
          <p:cNvPicPr>
            <a:picLocks noChangeAspect="1"/>
          </p:cNvPicPr>
          <p:nvPr/>
        </p:nvPicPr>
        <p:blipFill>
          <a:blip r:embed="rId2"/>
          <a:stretch>
            <a:fillRect/>
          </a:stretch>
        </p:blipFill>
        <p:spPr>
          <a:xfrm>
            <a:off x="7616756" y="1283314"/>
            <a:ext cx="3893081" cy="5072031"/>
          </a:xfrm>
          <a:prstGeom prst="rect">
            <a:avLst/>
          </a:prstGeom>
        </p:spPr>
      </p:pic>
    </p:spTree>
    <p:extLst>
      <p:ext uri="{BB962C8B-B14F-4D97-AF65-F5344CB8AC3E}">
        <p14:creationId xmlns:p14="http://schemas.microsoft.com/office/powerpoint/2010/main" val="3504931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89BFA-99C7-18B7-C817-C640D7EB662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D6DD497-300E-4759-B85E-E8091A40D4AA}"/>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强化学习组成部分</a:t>
            </a:r>
            <a:endParaRPr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31ABBBF9-2243-DACA-E91E-B7257066DC32}"/>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3" name="文本框 2">
            <a:extLst>
              <a:ext uri="{FF2B5EF4-FFF2-40B4-BE49-F238E27FC236}">
                <a16:creationId xmlns:a16="http://schemas.microsoft.com/office/drawing/2014/main" id="{E18B1061-34BC-635E-5881-006C5A57356B}"/>
              </a:ext>
            </a:extLst>
          </p:cNvPr>
          <p:cNvSpPr txBox="1"/>
          <p:nvPr/>
        </p:nvSpPr>
        <p:spPr>
          <a:xfrm>
            <a:off x="798058" y="1357733"/>
            <a:ext cx="10119877" cy="1500860"/>
          </a:xfrm>
          <a:prstGeom prst="rect">
            <a:avLst/>
          </a:prstGeom>
          <a:noFill/>
        </p:spPr>
        <p:txBody>
          <a:bodyPr wrap="square">
            <a:spAutoFit/>
          </a:bodyPr>
          <a:lstStyle/>
          <a:p>
            <a:pPr marL="342900" lvl="0" indent="-342900" algn="just">
              <a:lnSpc>
                <a:spcPct val="120000"/>
              </a:lnSpc>
              <a:buFont typeface="Wingdings" pitchFamily="2" charset="2"/>
              <a:buChar char="p"/>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智能体</a:t>
            </a:r>
            <a:r>
              <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Agent)</a:t>
            </a:r>
            <a:r>
              <a:rPr lang="zh-CN" altLang="en" sz="2000" kern="100" dirty="0">
                <a:latin typeface="Times New Roman" panose="02020603050405020304" pitchFamily="18" charset="0"/>
                <a:ea typeface="宋体" panose="02010600030101010101" pitchFamily="2" charset="-122"/>
                <a:cs typeface="Times New Roman" panose="02020603050405020304" pitchFamily="18" charset="0"/>
              </a:rPr>
              <a:t>是</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执行动作的实体。它通过观察环境状态并做出决策来学习最佳行为。</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三个关键特征：</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自主性</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适应性</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目标导向</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 sz="2000" kern="100" dirty="0">
                <a:latin typeface="Times New Roman" panose="02020603050405020304" pitchFamily="18" charset="0"/>
                <a:ea typeface="宋体" panose="02010600030101010101" pitchFamily="2" charset="-122"/>
                <a:cs typeface="Times New Roman" panose="02020603050405020304" pitchFamily="18" charset="0"/>
              </a:rPr>
              <a:t>现实</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应用实例：</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游戏领域</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中</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如国际象棋或围棋中的</a:t>
            </a:r>
            <a:r>
              <a:rPr lang="en-US" altLang="zh-CN" sz="1800" dirty="0">
                <a:effectLst/>
                <a:latin typeface="Times New Roman" panose="02020603050405020304" pitchFamily="18" charset="0"/>
                <a:ea typeface="宋体" panose="02010600030101010101" pitchFamily="2" charset="-122"/>
              </a:rPr>
              <a:t>AI</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程序</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工业生产中工厂里的装配机器人、电子商务领域推荐系统中的算法、交通领域中自动驾驶车辆的控制系统</a:t>
            </a:r>
          </a:p>
        </p:txBody>
      </p:sp>
      <p:sp>
        <p:nvSpPr>
          <p:cNvPr id="6" name="文本框 5">
            <a:extLst>
              <a:ext uri="{FF2B5EF4-FFF2-40B4-BE49-F238E27FC236}">
                <a16:creationId xmlns:a16="http://schemas.microsoft.com/office/drawing/2014/main" id="{C276DC14-E031-BF14-7418-1C843A59FD00}"/>
              </a:ext>
            </a:extLst>
          </p:cNvPr>
          <p:cNvSpPr txBox="1"/>
          <p:nvPr/>
        </p:nvSpPr>
        <p:spPr>
          <a:xfrm>
            <a:off x="798056" y="3027151"/>
            <a:ext cx="10119877" cy="1171283"/>
          </a:xfrm>
          <a:prstGeom prst="rect">
            <a:avLst/>
          </a:prstGeom>
          <a:noFill/>
        </p:spPr>
        <p:txBody>
          <a:bodyPr wrap="square">
            <a:spAutoFit/>
          </a:bodyPr>
          <a:lstStyle/>
          <a:p>
            <a:pPr marL="342900" indent="-342900" algn="just">
              <a:lnSpc>
                <a:spcPct val="120000"/>
              </a:lnSpc>
              <a:buFont typeface="Wingdings" pitchFamily="2" charset="2"/>
              <a:buChar char="p"/>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环境</a:t>
            </a:r>
            <a:r>
              <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Environment)</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是智能体交互的场所，包含所有外部因素及状态的集合。</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三个突出的特征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动态性</a:t>
            </a:r>
            <a:r>
              <a:rPr lang="zh-CN" altLang="zh-CN" dirty="0">
                <a:effectLst/>
              </a:rPr>
              <a:t> </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不确定性</a:t>
            </a:r>
            <a:r>
              <a:rPr lang="zh-CN" altLang="zh-CN" dirty="0">
                <a:effectLst/>
              </a:rPr>
              <a:t> </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部分可观察</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功能：</a:t>
            </a:r>
            <a:r>
              <a:rPr lang="zh-CN" altLang="en-US" dirty="0">
                <a:latin typeface="Times New Roman" panose="02020603050405020304" pitchFamily="18" charset="0"/>
                <a:ea typeface="宋体" panose="02010600030101010101" pitchFamily="2" charset="-122"/>
                <a:cs typeface="Times New Roman" panose="02020603050405020304" pitchFamily="18" charset="0"/>
              </a:rPr>
              <a:t>提供状态信息给智能体；根据智能体的动作反馈奖励和新的状态。</a:t>
            </a:r>
            <a:endParaRPr lang="zh-CN" altLang="zh-CN"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27A24AD4-95CD-2AC3-75D3-096B81605CF9}"/>
              </a:ext>
            </a:extLst>
          </p:cNvPr>
          <p:cNvSpPr txBox="1"/>
          <p:nvPr/>
        </p:nvSpPr>
        <p:spPr>
          <a:xfrm>
            <a:off x="798056" y="4366992"/>
            <a:ext cx="10119877" cy="1160189"/>
          </a:xfrm>
          <a:prstGeom prst="rect">
            <a:avLst/>
          </a:prstGeom>
          <a:noFill/>
        </p:spPr>
        <p:txBody>
          <a:bodyPr wrap="square">
            <a:spAutoFit/>
          </a:bodyPr>
          <a:lstStyle/>
          <a:p>
            <a:pPr marL="342900" indent="-342900" algn="just">
              <a:lnSpc>
                <a:spcPct val="120000"/>
              </a:lnSpc>
              <a:buFont typeface="Wingdings" pitchFamily="2" charset="2"/>
              <a:buChar char="p"/>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状态</a:t>
            </a:r>
            <a:r>
              <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State)</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可以被看作是智能体在决策过程中的信息基础，包含了做出明智决策所需的所有关键信息。</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三个关键特征：</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信息完整性</a:t>
            </a:r>
            <a:r>
              <a:rPr lang="zh-CN" altLang="zh-CN" dirty="0">
                <a:effectLst/>
              </a:rPr>
              <a:t> </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马尔可夫性</a:t>
            </a:r>
            <a:r>
              <a:rPr lang="zh-CN" altLang="zh-CN" dirty="0">
                <a:effectLst/>
              </a:rPr>
              <a:t> </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表示方式多样</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性</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68206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id="{14D9DA24-7A4A-1249-819E-AD89EF7F680D}"/>
              </a:ext>
            </a:extLst>
          </p:cNvPr>
          <p:cNvSpPr/>
          <p:nvPr/>
        </p:nvSpPr>
        <p:spPr>
          <a:xfrm>
            <a:off x="214009" y="1460428"/>
            <a:ext cx="4093906" cy="2340406"/>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9D3518A2-6D83-5B4D-A7D0-450248E3FF56}"/>
              </a:ext>
            </a:extLst>
          </p:cNvPr>
          <p:cNvSpPr>
            <a:spLocks noGrp="1"/>
          </p:cNvSpPr>
          <p:nvPr>
            <p:ph type="title"/>
          </p:nvPr>
        </p:nvSpPr>
        <p:spPr>
          <a:xfrm>
            <a:off x="744468" y="154315"/>
            <a:ext cx="11072056" cy="631337"/>
          </a:xfrm>
        </p:spPr>
        <p:txBody>
          <a:bodyPr/>
          <a:lstStyle/>
          <a:p>
            <a:r>
              <a:rPr kumimoji="1" lang="zh-CN" altLang="en-US" dirty="0"/>
              <a:t>重点回顾</a:t>
            </a:r>
          </a:p>
        </p:txBody>
      </p:sp>
      <p:sp>
        <p:nvSpPr>
          <p:cNvPr id="4" name="文本占位符 3">
            <a:extLst>
              <a:ext uri="{FF2B5EF4-FFF2-40B4-BE49-F238E27FC236}">
                <a16:creationId xmlns:a16="http://schemas.microsoft.com/office/drawing/2014/main" id="{3051390A-5E60-DD4B-9DBA-840ED6EB8590}"/>
              </a:ext>
            </a:extLst>
          </p:cNvPr>
          <p:cNvSpPr>
            <a:spLocks noGrp="1"/>
          </p:cNvSpPr>
          <p:nvPr>
            <p:ph type="body" sz="quarter" idx="13"/>
          </p:nvPr>
        </p:nvSpPr>
        <p:spPr/>
        <p:txBody>
          <a:bodyPr/>
          <a:lstStyle/>
          <a:p>
            <a:r>
              <a:rPr kumimoji="1" lang="en-US" altLang="zh-CN" dirty="0"/>
              <a:t>0</a:t>
            </a:r>
            <a:endParaRPr kumimoji="1" lang="zh-CN" altLang="en-US" dirty="0"/>
          </a:p>
        </p:txBody>
      </p:sp>
      <p:sp>
        <p:nvSpPr>
          <p:cNvPr id="5" name="object 2">
            <a:extLst>
              <a:ext uri="{FF2B5EF4-FFF2-40B4-BE49-F238E27FC236}">
                <a16:creationId xmlns:a16="http://schemas.microsoft.com/office/drawing/2014/main" id="{8519BCB4-DB32-B94B-8234-FC77BA130D04}"/>
              </a:ext>
            </a:extLst>
          </p:cNvPr>
          <p:cNvSpPr txBox="1">
            <a:spLocks/>
          </p:cNvSpPr>
          <p:nvPr/>
        </p:nvSpPr>
        <p:spPr>
          <a:xfrm>
            <a:off x="381946" y="955161"/>
            <a:ext cx="6288820" cy="505267"/>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3600" b="1" i="0" kern="1200">
                <a:solidFill>
                  <a:schemeClr val="bg1"/>
                </a:solidFill>
                <a:latin typeface="Lantinghei SC Demibold" panose="02000000000000000000" pitchFamily="2" charset="-122"/>
                <a:ea typeface="Lantinghei SC Demibold" panose="02000000000000000000" pitchFamily="2" charset="-122"/>
                <a:cs typeface="+mj-cs"/>
              </a:defRPr>
            </a:lvl1pPr>
          </a:lstStyle>
          <a:p>
            <a:pPr marL="12700">
              <a:lnSpc>
                <a:spcPct val="100000"/>
              </a:lnSpc>
              <a:spcBef>
                <a:spcPts val="100"/>
              </a:spcBef>
            </a:pPr>
            <a:r>
              <a:rPr lang="zh-CN" altLang="en-US" sz="3200" spc="-20" dirty="0">
                <a:solidFill>
                  <a:srgbClr val="084D90"/>
                </a:solidFill>
              </a:rPr>
              <a:t>经典复杂问题求解</a:t>
            </a:r>
            <a:endParaRPr lang="zh-CN" altLang="en-US" sz="3200" dirty="0"/>
          </a:p>
        </p:txBody>
      </p:sp>
      <p:sp>
        <p:nvSpPr>
          <p:cNvPr id="3" name="文本框 2">
            <a:extLst>
              <a:ext uri="{FF2B5EF4-FFF2-40B4-BE49-F238E27FC236}">
                <a16:creationId xmlns:a16="http://schemas.microsoft.com/office/drawing/2014/main" id="{9413B3D2-7E7E-FD49-9CFF-E4B7AC8C8D56}"/>
              </a:ext>
            </a:extLst>
          </p:cNvPr>
          <p:cNvSpPr txBox="1"/>
          <p:nvPr/>
        </p:nvSpPr>
        <p:spPr>
          <a:xfrm>
            <a:off x="493304" y="1527206"/>
            <a:ext cx="1107996" cy="369332"/>
          </a:xfrm>
          <a:prstGeom prst="rect">
            <a:avLst/>
          </a:prstGeom>
          <a:noFill/>
        </p:spPr>
        <p:txBody>
          <a:bodyPr wrap="none" rtlCol="0">
            <a:spAutoFit/>
          </a:bodyPr>
          <a:lstStyle/>
          <a:p>
            <a:r>
              <a:rPr kumimoji="1" lang="zh-CN" altLang="en-US" dirty="0"/>
              <a:t>装箱问题</a:t>
            </a:r>
          </a:p>
        </p:txBody>
      </p:sp>
      <p:pic>
        <p:nvPicPr>
          <p:cNvPr id="1026" name="Picture 2">
            <a:extLst>
              <a:ext uri="{FF2B5EF4-FFF2-40B4-BE49-F238E27FC236}">
                <a16:creationId xmlns:a16="http://schemas.microsoft.com/office/drawing/2014/main" id="{0F391F34-85C5-114A-9AB1-5BCB045A08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078" y="1916736"/>
            <a:ext cx="1638300" cy="1631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2567066-CE47-7B4B-ADFC-A3E85A6D0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9218" y="2076180"/>
            <a:ext cx="2035416" cy="118200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31" name="文本框 30">
            <a:extLst>
              <a:ext uri="{FF2B5EF4-FFF2-40B4-BE49-F238E27FC236}">
                <a16:creationId xmlns:a16="http://schemas.microsoft.com/office/drawing/2014/main" id="{D2EC566F-66A8-0847-8F64-5D9BF74400C0}"/>
              </a:ext>
            </a:extLst>
          </p:cNvPr>
          <p:cNvSpPr txBox="1"/>
          <p:nvPr/>
        </p:nvSpPr>
        <p:spPr>
          <a:xfrm>
            <a:off x="2489873" y="1547404"/>
            <a:ext cx="1107996" cy="369332"/>
          </a:xfrm>
          <a:prstGeom prst="rect">
            <a:avLst/>
          </a:prstGeom>
          <a:noFill/>
        </p:spPr>
        <p:txBody>
          <a:bodyPr wrap="none" rtlCol="0">
            <a:spAutoFit/>
          </a:bodyPr>
          <a:lstStyle/>
          <a:p>
            <a:r>
              <a:rPr kumimoji="1" lang="zh-CN" altLang="en-US" dirty="0"/>
              <a:t>倒水问题</a:t>
            </a:r>
          </a:p>
        </p:txBody>
      </p:sp>
      <p:grpSp>
        <p:nvGrpSpPr>
          <p:cNvPr id="32" name="组合 31">
            <a:extLst>
              <a:ext uri="{FF2B5EF4-FFF2-40B4-BE49-F238E27FC236}">
                <a16:creationId xmlns:a16="http://schemas.microsoft.com/office/drawing/2014/main" id="{6748B012-8941-9647-935D-700333794AE0}"/>
              </a:ext>
            </a:extLst>
          </p:cNvPr>
          <p:cNvGrpSpPr/>
          <p:nvPr/>
        </p:nvGrpSpPr>
        <p:grpSpPr>
          <a:xfrm>
            <a:off x="4822410" y="955161"/>
            <a:ext cx="7155882" cy="4178814"/>
            <a:chOff x="1428402" y="2143697"/>
            <a:chExt cx="7960695" cy="4452967"/>
          </a:xfrm>
        </p:grpSpPr>
        <p:sp>
          <p:nvSpPr>
            <p:cNvPr id="33" name="文本框 32">
              <a:extLst>
                <a:ext uri="{FF2B5EF4-FFF2-40B4-BE49-F238E27FC236}">
                  <a16:creationId xmlns:a16="http://schemas.microsoft.com/office/drawing/2014/main" id="{1F1C3FEF-374D-6C46-A0BB-40C8A5FB72BA}"/>
                </a:ext>
              </a:extLst>
            </p:cNvPr>
            <p:cNvSpPr txBox="1"/>
            <p:nvPr/>
          </p:nvSpPr>
          <p:spPr>
            <a:xfrm>
              <a:off x="3985671" y="3444688"/>
              <a:ext cx="2136386"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启发式搜索求解</a:t>
              </a:r>
              <a:endParaRPr kumimoji="1" lang="zh-CN" altLang="en-US" b="1" dirty="0">
                <a:latin typeface="Microsoft YaHei" panose="020B0503020204020204" pitchFamily="34" charset="-122"/>
                <a:ea typeface="Microsoft YaHei" panose="020B0503020204020204" pitchFamily="34" charset="-122"/>
              </a:endParaRPr>
            </a:p>
          </p:txBody>
        </p:sp>
        <p:sp>
          <p:nvSpPr>
            <p:cNvPr id="34" name="文本框 33">
              <a:extLst>
                <a:ext uri="{FF2B5EF4-FFF2-40B4-BE49-F238E27FC236}">
                  <a16:creationId xmlns:a16="http://schemas.microsoft.com/office/drawing/2014/main" id="{176731E4-C59C-BF4A-AEA5-9E3445ED1ED8}"/>
                </a:ext>
              </a:extLst>
            </p:cNvPr>
            <p:cNvSpPr txBox="1"/>
            <p:nvPr/>
          </p:nvSpPr>
          <p:spPr>
            <a:xfrm>
              <a:off x="3985671" y="4326642"/>
              <a:ext cx="2110329" cy="369332"/>
            </a:xfrm>
            <a:prstGeom prst="rect">
              <a:avLst/>
            </a:prstGeom>
            <a:noFill/>
            <a:ln>
              <a:solidFill>
                <a:schemeClr val="tx1"/>
              </a:solidFill>
            </a:ln>
          </p:spPr>
          <p:txBody>
            <a:bodyPr wrap="square" rtlCol="0">
              <a:spAutoFit/>
            </a:bodyPr>
            <a:lstStyle/>
            <a:p>
              <a:pPr algn="ctr"/>
              <a:r>
                <a:rPr lang="zh-CN" altLang="en-US" b="1" dirty="0">
                  <a:latin typeface="Microsoft YaHei" panose="020B0503020204020204" pitchFamily="34" charset="-122"/>
                  <a:ea typeface="Microsoft YaHei" panose="020B0503020204020204" pitchFamily="34" charset="-122"/>
                </a:rPr>
                <a:t>遗传算法求解</a:t>
              </a:r>
              <a:endParaRPr kumimoji="1" lang="zh-CN" altLang="en-US" b="1" dirty="0">
                <a:latin typeface="Microsoft YaHei" panose="020B0503020204020204" pitchFamily="34" charset="-122"/>
                <a:ea typeface="Microsoft YaHei" panose="020B0503020204020204" pitchFamily="34" charset="-122"/>
              </a:endParaRPr>
            </a:p>
          </p:txBody>
        </p:sp>
        <p:sp>
          <p:nvSpPr>
            <p:cNvPr id="35" name="文本框 34">
              <a:extLst>
                <a:ext uri="{FF2B5EF4-FFF2-40B4-BE49-F238E27FC236}">
                  <a16:creationId xmlns:a16="http://schemas.microsoft.com/office/drawing/2014/main" id="{CD0D974E-607D-5B45-9C1C-EB91C64D60E4}"/>
                </a:ext>
              </a:extLst>
            </p:cNvPr>
            <p:cNvSpPr txBox="1"/>
            <p:nvPr/>
          </p:nvSpPr>
          <p:spPr>
            <a:xfrm>
              <a:off x="3985671" y="5177400"/>
              <a:ext cx="2110329"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模拟退火求解</a:t>
              </a:r>
              <a:endParaRPr kumimoji="1" lang="zh-CN" altLang="en-US" b="1" dirty="0">
                <a:latin typeface="Microsoft YaHei" panose="020B0503020204020204" pitchFamily="34" charset="-122"/>
                <a:ea typeface="Microsoft YaHei" panose="020B0503020204020204" pitchFamily="34" charset="-122"/>
              </a:endParaRPr>
            </a:p>
          </p:txBody>
        </p:sp>
        <p:sp>
          <p:nvSpPr>
            <p:cNvPr id="36" name="文本框 35">
              <a:extLst>
                <a:ext uri="{FF2B5EF4-FFF2-40B4-BE49-F238E27FC236}">
                  <a16:creationId xmlns:a16="http://schemas.microsoft.com/office/drawing/2014/main" id="{5173CFA4-B232-5E40-BF9E-891D98D17AB3}"/>
                </a:ext>
              </a:extLst>
            </p:cNvPr>
            <p:cNvSpPr txBox="1"/>
            <p:nvPr/>
          </p:nvSpPr>
          <p:spPr>
            <a:xfrm>
              <a:off x="3985671" y="6052168"/>
              <a:ext cx="2110329" cy="393562"/>
            </a:xfrm>
            <a:prstGeom prst="rect">
              <a:avLst/>
            </a:prstGeom>
            <a:noFill/>
            <a:ln>
              <a:solidFill>
                <a:schemeClr val="tx1"/>
              </a:solidFill>
            </a:ln>
          </p:spPr>
          <p:txBody>
            <a:bodyPr wrap="square" rtlCol="0">
              <a:spAutoFit/>
            </a:bodyPr>
            <a:lstStyle/>
            <a:p>
              <a:pPr algn="ctr"/>
              <a:r>
                <a:rPr lang="zh-CN" altLang="en-US" b="1" dirty="0">
                  <a:latin typeface="Microsoft YaHei" panose="020B0503020204020204" pitchFamily="34" charset="-122"/>
                  <a:ea typeface="Microsoft YaHei" panose="020B0503020204020204" pitchFamily="34" charset="-122"/>
                </a:rPr>
                <a:t>约束满足求解</a:t>
              </a:r>
              <a:endParaRPr lang="zh-CN" altLang="en-US" b="1" dirty="0">
                <a:effectLst/>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a16="http://schemas.microsoft.com/office/drawing/2014/main" id="{B45FFEF6-3D58-A047-AEA5-620D81E94C8C}"/>
                </a:ext>
              </a:extLst>
            </p:cNvPr>
            <p:cNvSpPr txBox="1"/>
            <p:nvPr/>
          </p:nvSpPr>
          <p:spPr>
            <a:xfrm>
              <a:off x="3959614" y="2664229"/>
              <a:ext cx="2136386"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状态搜索空间法</a:t>
              </a:r>
              <a:endParaRPr lang="en-US" altLang="zh-CN" b="1" dirty="0">
                <a:effectLst/>
                <a:latin typeface="Microsoft YaHei" panose="020B0503020204020204" pitchFamily="34" charset="-122"/>
                <a:ea typeface="Microsoft YaHei" panose="020B0503020204020204" pitchFamily="34" charset="-122"/>
              </a:endParaRPr>
            </a:p>
          </p:txBody>
        </p:sp>
        <p:sp>
          <p:nvSpPr>
            <p:cNvPr id="38" name="文本框 37">
              <a:extLst>
                <a:ext uri="{FF2B5EF4-FFF2-40B4-BE49-F238E27FC236}">
                  <a16:creationId xmlns:a16="http://schemas.microsoft.com/office/drawing/2014/main" id="{F4DB054F-9A8C-4242-8775-66CE31AE08C5}"/>
                </a:ext>
              </a:extLst>
            </p:cNvPr>
            <p:cNvSpPr txBox="1"/>
            <p:nvPr/>
          </p:nvSpPr>
          <p:spPr>
            <a:xfrm>
              <a:off x="1428402" y="4252086"/>
              <a:ext cx="1569660" cy="646331"/>
            </a:xfrm>
            <a:prstGeom prst="rect">
              <a:avLst/>
            </a:prstGeom>
            <a:solidFill>
              <a:schemeClr val="tx1"/>
            </a:solidFill>
          </p:spPr>
          <p:txBody>
            <a:bodyPr wrap="none" rtlCol="0">
              <a:spAutoFit/>
            </a:bodyPr>
            <a:lstStyle/>
            <a:p>
              <a:pPr algn="ctr"/>
              <a:r>
                <a:rPr kumimoji="1" lang="zh-CN" altLang="en-US" b="1" dirty="0">
                  <a:solidFill>
                    <a:schemeClr val="bg1"/>
                  </a:solidFill>
                  <a:latin typeface="Microsoft YaHei" panose="020B0503020204020204" pitchFamily="34" charset="-122"/>
                  <a:ea typeface="Microsoft YaHei" panose="020B0503020204020204" pitchFamily="34" charset="-122"/>
                </a:rPr>
                <a:t>人工智能</a:t>
              </a:r>
              <a:endParaRPr kumimoji="1" lang="en-US" altLang="zh-CN" b="1" dirty="0">
                <a:solidFill>
                  <a:schemeClr val="bg1"/>
                </a:solidFill>
                <a:latin typeface="Microsoft YaHei" panose="020B0503020204020204" pitchFamily="34" charset="-122"/>
                <a:ea typeface="Microsoft YaHei" panose="020B0503020204020204" pitchFamily="34" charset="-122"/>
              </a:endParaRPr>
            </a:p>
            <a:p>
              <a:pPr algn="ctr"/>
              <a:r>
                <a:rPr kumimoji="1" lang="zh-CN" altLang="en-US" b="1" dirty="0">
                  <a:solidFill>
                    <a:schemeClr val="bg1"/>
                  </a:solidFill>
                  <a:latin typeface="Microsoft YaHei" panose="020B0503020204020204" pitchFamily="34" charset="-122"/>
                  <a:ea typeface="Microsoft YaHei" panose="020B0503020204020204" pitchFamily="34" charset="-122"/>
                </a:rPr>
                <a:t>经典问题求解</a:t>
              </a:r>
            </a:p>
          </p:txBody>
        </p:sp>
        <p:cxnSp>
          <p:nvCxnSpPr>
            <p:cNvPr id="39" name="肘形连接符 38">
              <a:extLst>
                <a:ext uri="{FF2B5EF4-FFF2-40B4-BE49-F238E27FC236}">
                  <a16:creationId xmlns:a16="http://schemas.microsoft.com/office/drawing/2014/main" id="{F208F59B-6A11-1E47-9247-DD8610E1DEBF}"/>
                </a:ext>
              </a:extLst>
            </p:cNvPr>
            <p:cNvCxnSpPr>
              <a:cxnSpLocks/>
              <a:stCxn id="38" idx="3"/>
              <a:endCxn id="37" idx="1"/>
            </p:cNvCxnSpPr>
            <p:nvPr/>
          </p:nvCxnSpPr>
          <p:spPr>
            <a:xfrm flipV="1">
              <a:off x="2998062" y="2848895"/>
              <a:ext cx="961552" cy="1726357"/>
            </a:xfrm>
            <a:prstGeom prst="bentConnector3">
              <a:avLst>
                <a:gd name="adj1" fmla="val 50000"/>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肘形连接符 39">
              <a:extLst>
                <a:ext uri="{FF2B5EF4-FFF2-40B4-BE49-F238E27FC236}">
                  <a16:creationId xmlns:a16="http://schemas.microsoft.com/office/drawing/2014/main" id="{B03D2F51-5138-8348-80EA-A65C92E27A72}"/>
                </a:ext>
              </a:extLst>
            </p:cNvPr>
            <p:cNvCxnSpPr>
              <a:cxnSpLocks/>
              <a:stCxn id="38" idx="3"/>
              <a:endCxn id="33" idx="1"/>
            </p:cNvCxnSpPr>
            <p:nvPr/>
          </p:nvCxnSpPr>
          <p:spPr>
            <a:xfrm flipV="1">
              <a:off x="2998062" y="3629353"/>
              <a:ext cx="987609" cy="945897"/>
            </a:xfrm>
            <a:prstGeom prst="bentConnector3">
              <a:avLst>
                <a:gd name="adj1" fmla="val 50000"/>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肘形连接符 40">
              <a:extLst>
                <a:ext uri="{FF2B5EF4-FFF2-40B4-BE49-F238E27FC236}">
                  <a16:creationId xmlns:a16="http://schemas.microsoft.com/office/drawing/2014/main" id="{5475E523-C1A5-1A44-9A41-24375EF3BBA1}"/>
                </a:ext>
              </a:extLst>
            </p:cNvPr>
            <p:cNvCxnSpPr>
              <a:cxnSpLocks/>
              <a:stCxn id="38" idx="3"/>
              <a:endCxn id="34" idx="1"/>
            </p:cNvCxnSpPr>
            <p:nvPr/>
          </p:nvCxnSpPr>
          <p:spPr>
            <a:xfrm flipV="1">
              <a:off x="2998062" y="4511308"/>
              <a:ext cx="987609" cy="63944"/>
            </a:xfrm>
            <a:prstGeom prst="bentConnector3">
              <a:avLst>
                <a:gd name="adj1" fmla="val 50000"/>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肘形连接符 41">
              <a:extLst>
                <a:ext uri="{FF2B5EF4-FFF2-40B4-BE49-F238E27FC236}">
                  <a16:creationId xmlns:a16="http://schemas.microsoft.com/office/drawing/2014/main" id="{8FC40486-B6B5-114A-A3F6-180C1182B807}"/>
                </a:ext>
              </a:extLst>
            </p:cNvPr>
            <p:cNvCxnSpPr>
              <a:cxnSpLocks/>
              <a:stCxn id="38" idx="3"/>
              <a:endCxn id="35" idx="1"/>
            </p:cNvCxnSpPr>
            <p:nvPr/>
          </p:nvCxnSpPr>
          <p:spPr>
            <a:xfrm>
              <a:off x="2998062" y="4575252"/>
              <a:ext cx="987609" cy="786814"/>
            </a:xfrm>
            <a:prstGeom prst="bentConnector3">
              <a:avLst>
                <a:gd name="adj1" fmla="val 50000"/>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肘形连接符 42">
              <a:extLst>
                <a:ext uri="{FF2B5EF4-FFF2-40B4-BE49-F238E27FC236}">
                  <a16:creationId xmlns:a16="http://schemas.microsoft.com/office/drawing/2014/main" id="{572FFE73-AB0F-7C49-971D-D3FABDFE872D}"/>
                </a:ext>
              </a:extLst>
            </p:cNvPr>
            <p:cNvCxnSpPr>
              <a:cxnSpLocks/>
              <a:stCxn id="38" idx="3"/>
              <a:endCxn id="36" idx="1"/>
            </p:cNvCxnSpPr>
            <p:nvPr/>
          </p:nvCxnSpPr>
          <p:spPr>
            <a:xfrm>
              <a:off x="2998062" y="4575252"/>
              <a:ext cx="987609" cy="1673697"/>
            </a:xfrm>
            <a:prstGeom prst="bentConnector3">
              <a:avLst>
                <a:gd name="adj1" fmla="val 50000"/>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484C6800-5BC3-E34A-A334-DA929E4E6A49}"/>
                </a:ext>
              </a:extLst>
            </p:cNvPr>
            <p:cNvSpPr txBox="1"/>
            <p:nvPr/>
          </p:nvSpPr>
          <p:spPr>
            <a:xfrm>
              <a:off x="7210917" y="2172200"/>
              <a:ext cx="1569660" cy="369332"/>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rPr>
                <a:t>典型问题案例</a:t>
              </a:r>
            </a:p>
          </p:txBody>
        </p:sp>
        <p:sp>
          <p:nvSpPr>
            <p:cNvPr id="45" name="文本框 44">
              <a:extLst>
                <a:ext uri="{FF2B5EF4-FFF2-40B4-BE49-F238E27FC236}">
                  <a16:creationId xmlns:a16="http://schemas.microsoft.com/office/drawing/2014/main" id="{2C8A4B9A-1015-934A-B9A4-0421F37B2B68}"/>
                </a:ext>
              </a:extLst>
            </p:cNvPr>
            <p:cNvSpPr txBox="1"/>
            <p:nvPr/>
          </p:nvSpPr>
          <p:spPr>
            <a:xfrm>
              <a:off x="6981010" y="2658066"/>
              <a:ext cx="2136386"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八数码</a:t>
              </a:r>
              <a:endParaRPr lang="en-US" altLang="zh-CN" b="1" dirty="0">
                <a:effectLst/>
                <a:latin typeface="Microsoft YaHei" panose="020B0503020204020204" pitchFamily="34" charset="-122"/>
                <a:ea typeface="Microsoft YaHei" panose="020B0503020204020204" pitchFamily="34" charset="-122"/>
              </a:endParaRPr>
            </a:p>
          </p:txBody>
        </p:sp>
        <p:sp>
          <p:nvSpPr>
            <p:cNvPr id="46" name="文本框 45">
              <a:extLst>
                <a:ext uri="{FF2B5EF4-FFF2-40B4-BE49-F238E27FC236}">
                  <a16:creationId xmlns:a16="http://schemas.microsoft.com/office/drawing/2014/main" id="{02D0439C-203E-E441-AF9D-70F256F4B4E4}"/>
                </a:ext>
              </a:extLst>
            </p:cNvPr>
            <p:cNvSpPr txBox="1"/>
            <p:nvPr/>
          </p:nvSpPr>
          <p:spPr>
            <a:xfrm>
              <a:off x="6981010" y="3456883"/>
              <a:ext cx="2136386"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走迷宫</a:t>
              </a:r>
              <a:endParaRPr lang="en-US" altLang="zh-CN" b="1" dirty="0">
                <a:effectLst/>
                <a:latin typeface="Microsoft YaHei" panose="020B0503020204020204" pitchFamily="34" charset="-122"/>
                <a:ea typeface="Microsoft YaHei" panose="020B0503020204020204" pitchFamily="34" charset="-122"/>
              </a:endParaRPr>
            </a:p>
          </p:txBody>
        </p:sp>
        <p:sp>
          <p:nvSpPr>
            <p:cNvPr id="47" name="文本框 46">
              <a:extLst>
                <a:ext uri="{FF2B5EF4-FFF2-40B4-BE49-F238E27FC236}">
                  <a16:creationId xmlns:a16="http://schemas.microsoft.com/office/drawing/2014/main" id="{C05E70CD-820D-8E4B-ADAF-B2B5F7C53434}"/>
                </a:ext>
              </a:extLst>
            </p:cNvPr>
            <p:cNvSpPr txBox="1"/>
            <p:nvPr/>
          </p:nvSpPr>
          <p:spPr>
            <a:xfrm>
              <a:off x="6941207" y="4313053"/>
              <a:ext cx="2136386" cy="369332"/>
            </a:xfrm>
            <a:prstGeom prst="rect">
              <a:avLst/>
            </a:prstGeom>
            <a:noFill/>
            <a:ln>
              <a:solidFill>
                <a:schemeClr val="tx1"/>
              </a:solidFill>
            </a:ln>
          </p:spPr>
          <p:txBody>
            <a:bodyPr wrap="square" rtlCol="0">
              <a:spAutoFit/>
            </a:bodyPr>
            <a:lstStyle/>
            <a:p>
              <a:pPr algn="ctr"/>
              <a:r>
                <a:rPr lang="zh-CN" altLang="en-US" b="1" dirty="0">
                  <a:latin typeface="Microsoft YaHei" panose="020B0503020204020204" pitchFamily="34" charset="-122"/>
                  <a:ea typeface="Microsoft YaHei" panose="020B0503020204020204" pitchFamily="34" charset="-122"/>
                </a:rPr>
                <a:t>旅行推销员</a:t>
              </a:r>
              <a:endParaRPr lang="en-US" altLang="zh-CN" b="1" dirty="0">
                <a:effectLst/>
                <a:latin typeface="Microsoft YaHei" panose="020B0503020204020204" pitchFamily="34" charset="-122"/>
                <a:ea typeface="Microsoft YaHei" panose="020B0503020204020204" pitchFamily="34" charset="-122"/>
              </a:endParaRPr>
            </a:p>
          </p:txBody>
        </p:sp>
        <p:sp>
          <p:nvSpPr>
            <p:cNvPr id="48" name="文本框 47">
              <a:extLst>
                <a:ext uri="{FF2B5EF4-FFF2-40B4-BE49-F238E27FC236}">
                  <a16:creationId xmlns:a16="http://schemas.microsoft.com/office/drawing/2014/main" id="{E6EF088B-5521-684F-BD54-E0BAC41BB0DE}"/>
                </a:ext>
              </a:extLst>
            </p:cNvPr>
            <p:cNvSpPr txBox="1"/>
            <p:nvPr/>
          </p:nvSpPr>
          <p:spPr>
            <a:xfrm>
              <a:off x="6941207" y="5168917"/>
              <a:ext cx="2136386"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拼图游戏</a:t>
              </a:r>
              <a:endParaRPr lang="en-US" altLang="zh-CN" b="1" dirty="0">
                <a:effectLst/>
                <a:latin typeface="Microsoft YaHei" panose="020B0503020204020204" pitchFamily="34" charset="-122"/>
                <a:ea typeface="Microsoft YaHei" panose="020B0503020204020204" pitchFamily="34" charset="-122"/>
              </a:endParaRPr>
            </a:p>
          </p:txBody>
        </p:sp>
        <p:sp>
          <p:nvSpPr>
            <p:cNvPr id="49" name="文本框 48">
              <a:extLst>
                <a:ext uri="{FF2B5EF4-FFF2-40B4-BE49-F238E27FC236}">
                  <a16:creationId xmlns:a16="http://schemas.microsoft.com/office/drawing/2014/main" id="{DB3BB2FE-8FF8-6A43-A23C-1B7833995985}"/>
                </a:ext>
              </a:extLst>
            </p:cNvPr>
            <p:cNvSpPr txBox="1"/>
            <p:nvPr/>
          </p:nvSpPr>
          <p:spPr>
            <a:xfrm>
              <a:off x="6941207" y="6024184"/>
              <a:ext cx="2136386" cy="369332"/>
            </a:xfrm>
            <a:prstGeom prst="rect">
              <a:avLst/>
            </a:prstGeom>
            <a:noFill/>
            <a:ln>
              <a:solidFill>
                <a:schemeClr val="tx1"/>
              </a:solidFill>
            </a:ln>
          </p:spPr>
          <p:txBody>
            <a:bodyPr wrap="square" rtlCol="0">
              <a:spAutoFit/>
            </a:bodyPr>
            <a:lstStyle/>
            <a:p>
              <a:pPr algn="ctr"/>
              <a:r>
                <a:rPr lang="zh-CN" altLang="en-US" b="1" dirty="0">
                  <a:effectLst/>
                  <a:latin typeface="Microsoft YaHei" panose="020B0503020204020204" pitchFamily="34" charset="-122"/>
                  <a:ea typeface="Microsoft YaHei" panose="020B0503020204020204" pitchFamily="34" charset="-122"/>
                </a:rPr>
                <a:t>数独游戏</a:t>
              </a:r>
              <a:endParaRPr lang="en-US" altLang="zh-CN" b="1" dirty="0">
                <a:effectLst/>
                <a:latin typeface="Microsoft YaHei" panose="020B0503020204020204" pitchFamily="34" charset="-122"/>
                <a:ea typeface="Microsoft YaHei" panose="020B0503020204020204" pitchFamily="34" charset="-122"/>
              </a:endParaRPr>
            </a:p>
          </p:txBody>
        </p:sp>
        <p:sp>
          <p:nvSpPr>
            <p:cNvPr id="50" name="文本框 49">
              <a:extLst>
                <a:ext uri="{FF2B5EF4-FFF2-40B4-BE49-F238E27FC236}">
                  <a16:creationId xmlns:a16="http://schemas.microsoft.com/office/drawing/2014/main" id="{60CAC8F2-DE10-AE48-B92F-6FC9A67C45F3}"/>
                </a:ext>
              </a:extLst>
            </p:cNvPr>
            <p:cNvSpPr txBox="1"/>
            <p:nvPr/>
          </p:nvSpPr>
          <p:spPr>
            <a:xfrm>
              <a:off x="4155910" y="2190121"/>
              <a:ext cx="1569660" cy="369332"/>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rPr>
                <a:t>求解方法种类</a:t>
              </a:r>
            </a:p>
          </p:txBody>
        </p:sp>
        <p:sp>
          <p:nvSpPr>
            <p:cNvPr id="51" name="矩形 50">
              <a:extLst>
                <a:ext uri="{FF2B5EF4-FFF2-40B4-BE49-F238E27FC236}">
                  <a16:creationId xmlns:a16="http://schemas.microsoft.com/office/drawing/2014/main" id="{10CBA3D3-6728-FF48-B2A0-82FA48AC234A}"/>
                </a:ext>
              </a:extLst>
            </p:cNvPr>
            <p:cNvSpPr/>
            <p:nvPr/>
          </p:nvSpPr>
          <p:spPr>
            <a:xfrm>
              <a:off x="3699927" y="2143697"/>
              <a:ext cx="2586317" cy="4452967"/>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a:extLst>
                <a:ext uri="{FF2B5EF4-FFF2-40B4-BE49-F238E27FC236}">
                  <a16:creationId xmlns:a16="http://schemas.microsoft.com/office/drawing/2014/main" id="{8C831969-ED34-5248-93C8-93120B3BC688}"/>
                </a:ext>
              </a:extLst>
            </p:cNvPr>
            <p:cNvSpPr/>
            <p:nvPr/>
          </p:nvSpPr>
          <p:spPr>
            <a:xfrm>
              <a:off x="6703082" y="2143697"/>
              <a:ext cx="2686015" cy="4452967"/>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53" name="直线箭头连接符 52">
              <a:extLst>
                <a:ext uri="{FF2B5EF4-FFF2-40B4-BE49-F238E27FC236}">
                  <a16:creationId xmlns:a16="http://schemas.microsoft.com/office/drawing/2014/main" id="{6D02BC48-E784-7643-9158-ED717360C077}"/>
                </a:ext>
              </a:extLst>
            </p:cNvPr>
            <p:cNvCxnSpPr>
              <a:stCxn id="37" idx="3"/>
              <a:endCxn id="45" idx="1"/>
            </p:cNvCxnSpPr>
            <p:nvPr/>
          </p:nvCxnSpPr>
          <p:spPr>
            <a:xfrm flipV="1">
              <a:off x="6096000" y="2842732"/>
              <a:ext cx="885010" cy="6163"/>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线箭头连接符 53">
              <a:extLst>
                <a:ext uri="{FF2B5EF4-FFF2-40B4-BE49-F238E27FC236}">
                  <a16:creationId xmlns:a16="http://schemas.microsoft.com/office/drawing/2014/main" id="{5ADCC173-2E7E-C843-A9C3-B97308B070B0}"/>
                </a:ext>
              </a:extLst>
            </p:cNvPr>
            <p:cNvCxnSpPr>
              <a:cxnSpLocks/>
              <a:stCxn id="33" idx="3"/>
              <a:endCxn id="46" idx="1"/>
            </p:cNvCxnSpPr>
            <p:nvPr/>
          </p:nvCxnSpPr>
          <p:spPr>
            <a:xfrm>
              <a:off x="6122057" y="3629354"/>
              <a:ext cx="858953" cy="12195"/>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线箭头连接符 54">
              <a:extLst>
                <a:ext uri="{FF2B5EF4-FFF2-40B4-BE49-F238E27FC236}">
                  <a16:creationId xmlns:a16="http://schemas.microsoft.com/office/drawing/2014/main" id="{C305EB7A-9965-B44E-AFA3-70663BD3EA00}"/>
                </a:ext>
              </a:extLst>
            </p:cNvPr>
            <p:cNvCxnSpPr>
              <a:cxnSpLocks/>
              <a:stCxn id="34" idx="3"/>
              <a:endCxn id="47" idx="1"/>
            </p:cNvCxnSpPr>
            <p:nvPr/>
          </p:nvCxnSpPr>
          <p:spPr>
            <a:xfrm flipV="1">
              <a:off x="6096000" y="4497719"/>
              <a:ext cx="845207" cy="13589"/>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线箭头连接符 55">
              <a:extLst>
                <a:ext uri="{FF2B5EF4-FFF2-40B4-BE49-F238E27FC236}">
                  <a16:creationId xmlns:a16="http://schemas.microsoft.com/office/drawing/2014/main" id="{84AD9D76-06F5-E84A-9113-A7A7DE4BE7E2}"/>
                </a:ext>
              </a:extLst>
            </p:cNvPr>
            <p:cNvCxnSpPr/>
            <p:nvPr/>
          </p:nvCxnSpPr>
          <p:spPr>
            <a:xfrm flipV="1">
              <a:off x="6103099" y="5353583"/>
              <a:ext cx="885010" cy="6163"/>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线箭头连接符 56">
              <a:extLst>
                <a:ext uri="{FF2B5EF4-FFF2-40B4-BE49-F238E27FC236}">
                  <a16:creationId xmlns:a16="http://schemas.microsoft.com/office/drawing/2014/main" id="{CB550ACB-A085-0D46-952F-ACC9A28EBD0E}"/>
                </a:ext>
              </a:extLst>
            </p:cNvPr>
            <p:cNvCxnSpPr>
              <a:cxnSpLocks/>
              <a:stCxn id="36" idx="3"/>
              <a:endCxn id="49" idx="1"/>
            </p:cNvCxnSpPr>
            <p:nvPr/>
          </p:nvCxnSpPr>
          <p:spPr>
            <a:xfrm flipV="1">
              <a:off x="6095999" y="6208851"/>
              <a:ext cx="845208" cy="40099"/>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id="{1A1F870D-C43D-C742-A2FD-2A98E381C91A}"/>
              </a:ext>
            </a:extLst>
          </p:cNvPr>
          <p:cNvSpPr txBox="1"/>
          <p:nvPr/>
        </p:nvSpPr>
        <p:spPr>
          <a:xfrm>
            <a:off x="213708" y="4232822"/>
            <a:ext cx="1104202" cy="646331"/>
          </a:xfrm>
          <a:prstGeom prst="rect">
            <a:avLst/>
          </a:prstGeom>
          <a:noFill/>
        </p:spPr>
        <p:txBody>
          <a:bodyPr wrap="square" rtlCol="0">
            <a:spAutoFit/>
          </a:bodyPr>
          <a:lstStyle/>
          <a:p>
            <a:pPr algn="ctr"/>
            <a:r>
              <a:rPr kumimoji="1" lang="zh-CN" altLang="en-US" b="1" dirty="0">
                <a:latin typeface="Microsoft YaHei" panose="020B0503020204020204" pitchFamily="34" charset="-122"/>
                <a:ea typeface="Microsoft YaHei" panose="020B0503020204020204" pitchFamily="34" charset="-122"/>
              </a:rPr>
              <a:t>算法</a:t>
            </a:r>
            <a:r>
              <a:rPr kumimoji="1" lang="en-US" altLang="zh-CN" b="1" dirty="0">
                <a:latin typeface="Microsoft YaHei" panose="020B0503020204020204" pitchFamily="34" charset="-122"/>
                <a:ea typeface="Microsoft YaHei" panose="020B0503020204020204" pitchFamily="34" charset="-122"/>
              </a:rPr>
              <a:t>—</a:t>
            </a:r>
            <a:r>
              <a:rPr kumimoji="1" lang="zh-CN" altLang="en-US" b="1" dirty="0">
                <a:latin typeface="Microsoft YaHei" panose="020B0503020204020204" pitchFamily="34" charset="-122"/>
                <a:ea typeface="Microsoft YaHei" panose="020B0503020204020204" pitchFamily="34" charset="-122"/>
              </a:rPr>
              <a:t>求解方法</a:t>
            </a:r>
          </a:p>
        </p:txBody>
      </p:sp>
      <p:pic>
        <p:nvPicPr>
          <p:cNvPr id="58" name="图片 57">
            <a:extLst>
              <a:ext uri="{FF2B5EF4-FFF2-40B4-BE49-F238E27FC236}">
                <a16:creationId xmlns:a16="http://schemas.microsoft.com/office/drawing/2014/main" id="{681EBA8B-862B-9D4C-AA07-E23D780AD452}"/>
              </a:ext>
            </a:extLst>
          </p:cNvPr>
          <p:cNvPicPr>
            <a:picLocks noChangeAspect="1"/>
          </p:cNvPicPr>
          <p:nvPr/>
        </p:nvPicPr>
        <p:blipFill>
          <a:blip r:embed="rId4"/>
          <a:stretch>
            <a:fillRect/>
          </a:stretch>
        </p:blipFill>
        <p:spPr>
          <a:xfrm>
            <a:off x="1736206" y="3987611"/>
            <a:ext cx="4093905" cy="2676783"/>
          </a:xfrm>
          <a:prstGeom prst="rect">
            <a:avLst/>
          </a:prstGeom>
        </p:spPr>
      </p:pic>
      <p:cxnSp>
        <p:nvCxnSpPr>
          <p:cNvPr id="71" name="肘形连接符 70">
            <a:extLst>
              <a:ext uri="{FF2B5EF4-FFF2-40B4-BE49-F238E27FC236}">
                <a16:creationId xmlns:a16="http://schemas.microsoft.com/office/drawing/2014/main" id="{57EFCBE7-BEF4-C046-A626-253EE3F00FEF}"/>
              </a:ext>
            </a:extLst>
          </p:cNvPr>
          <p:cNvCxnSpPr>
            <a:stCxn id="69" idx="3"/>
            <a:endCxn id="38" idx="0"/>
          </p:cNvCxnSpPr>
          <p:nvPr/>
        </p:nvCxnSpPr>
        <p:spPr>
          <a:xfrm>
            <a:off x="4307915" y="2630631"/>
            <a:ext cx="1219980" cy="303113"/>
          </a:xfrm>
          <a:prstGeom prst="bentConnector2">
            <a:avLst/>
          </a:prstGeom>
          <a:ln w="762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2F854003-D518-D246-9D0D-E40B4866120E}"/>
              </a:ext>
            </a:extLst>
          </p:cNvPr>
          <p:cNvSpPr txBox="1"/>
          <p:nvPr/>
        </p:nvSpPr>
        <p:spPr>
          <a:xfrm>
            <a:off x="-438664" y="4917903"/>
            <a:ext cx="2324845" cy="1705403"/>
          </a:xfrm>
          <a:prstGeom prst="rect">
            <a:avLst/>
          </a:prstGeom>
          <a:noFill/>
        </p:spPr>
        <p:txBody>
          <a:bodyPr wrap="square">
            <a:spAutoFit/>
          </a:bodyPr>
          <a:lstStyle/>
          <a:p>
            <a:pPr lvl="1">
              <a:lnSpc>
                <a:spcPct val="150000"/>
              </a:lnSpc>
            </a:pPr>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1</a:t>
            </a:r>
            <a:r>
              <a:rPr lang="zh-CN" altLang="en-US" dirty="0">
                <a:latin typeface="Microsoft YaHei" panose="020B0503020204020204" pitchFamily="34" charset="-122"/>
                <a:ea typeface="Microsoft YaHei" panose="020B0503020204020204" pitchFamily="34" charset="-122"/>
              </a:rPr>
              <a:t>）贪心法</a:t>
            </a:r>
            <a:endParaRPr lang="en-US" altLang="zh-CN" dirty="0">
              <a:latin typeface="Microsoft YaHei" panose="020B0503020204020204" pitchFamily="34" charset="-122"/>
              <a:ea typeface="Microsoft YaHei" panose="020B0503020204020204" pitchFamily="34" charset="-122"/>
            </a:endParaRPr>
          </a:p>
          <a:p>
            <a:pPr lvl="1">
              <a:lnSpc>
                <a:spcPct val="150000"/>
              </a:lnSpc>
            </a:pPr>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2</a:t>
            </a:r>
            <a:r>
              <a:rPr lang="zh-CN" altLang="en-US" dirty="0">
                <a:latin typeface="Microsoft YaHei" panose="020B0503020204020204" pitchFamily="34" charset="-122"/>
                <a:ea typeface="Microsoft YaHei" panose="020B0503020204020204" pitchFamily="34" charset="-122"/>
              </a:rPr>
              <a:t>）分治法</a:t>
            </a:r>
            <a:endParaRPr lang="en-US" altLang="zh-CN" dirty="0">
              <a:latin typeface="Microsoft YaHei" panose="020B0503020204020204" pitchFamily="34" charset="-122"/>
              <a:ea typeface="Microsoft YaHei" panose="020B0503020204020204" pitchFamily="34" charset="-122"/>
            </a:endParaRPr>
          </a:p>
          <a:p>
            <a:pPr lvl="1">
              <a:lnSpc>
                <a:spcPct val="150000"/>
              </a:lnSpc>
            </a:pPr>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3</a:t>
            </a:r>
            <a:r>
              <a:rPr lang="zh-CN" altLang="en-US" dirty="0">
                <a:latin typeface="Microsoft YaHei" panose="020B0503020204020204" pitchFamily="34" charset="-122"/>
                <a:ea typeface="Microsoft YaHei" panose="020B0503020204020204" pitchFamily="34" charset="-122"/>
              </a:rPr>
              <a:t>）回溯法</a:t>
            </a:r>
            <a:endParaRPr lang="en-US" altLang="zh-CN" dirty="0">
              <a:latin typeface="Microsoft YaHei" panose="020B0503020204020204" pitchFamily="34" charset="-122"/>
              <a:ea typeface="Microsoft YaHei" panose="020B0503020204020204" pitchFamily="34" charset="-122"/>
            </a:endParaRPr>
          </a:p>
          <a:p>
            <a:pPr lvl="1">
              <a:lnSpc>
                <a:spcPct val="150000"/>
              </a:lnSpc>
            </a:pPr>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4</a:t>
            </a:r>
            <a:r>
              <a:rPr lang="zh-CN" altLang="en-US" dirty="0">
                <a:latin typeface="Microsoft YaHei" panose="020B0503020204020204" pitchFamily="34" charset="-122"/>
                <a:ea typeface="Microsoft YaHei" panose="020B0503020204020204" pitchFamily="34" charset="-122"/>
              </a:rPr>
              <a:t>）动态规划</a:t>
            </a:r>
          </a:p>
        </p:txBody>
      </p:sp>
    </p:spTree>
    <p:extLst>
      <p:ext uri="{BB962C8B-B14F-4D97-AF65-F5344CB8AC3E}">
        <p14:creationId xmlns:p14="http://schemas.microsoft.com/office/powerpoint/2010/main" val="27138912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4EE28-8F0E-BF8C-389C-31CB7AEA6C0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B97E30F-C302-A214-AFAD-2D7C7CB8E61B}"/>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强化学习组成部分</a:t>
            </a:r>
            <a:endParaRPr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BC8FFAC8-0BEE-64CF-4D00-1900F9249394}"/>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3" name="文本框 2">
            <a:extLst>
              <a:ext uri="{FF2B5EF4-FFF2-40B4-BE49-F238E27FC236}">
                <a16:creationId xmlns:a16="http://schemas.microsoft.com/office/drawing/2014/main" id="{04465636-AFEE-A07A-0A56-165CFCC40E1F}"/>
              </a:ext>
            </a:extLst>
          </p:cNvPr>
          <p:cNvSpPr txBox="1"/>
          <p:nvPr/>
        </p:nvSpPr>
        <p:spPr>
          <a:xfrm>
            <a:off x="798058" y="1357733"/>
            <a:ext cx="10119877" cy="795667"/>
          </a:xfrm>
          <a:prstGeom prst="rect">
            <a:avLst/>
          </a:prstGeom>
          <a:noFill/>
        </p:spPr>
        <p:txBody>
          <a:bodyPr wrap="square">
            <a:spAutoFit/>
          </a:bodyPr>
          <a:lstStyle/>
          <a:p>
            <a:pPr marL="342900" lvl="0" indent="-342900" algn="just">
              <a:lnSpc>
                <a:spcPct val="120000"/>
              </a:lnSpc>
              <a:buFont typeface="Wingdings" pitchFamily="2" charset="2"/>
              <a:buChar char="p"/>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动作</a:t>
            </a:r>
            <a:r>
              <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Action)</a:t>
            </a:r>
            <a:r>
              <a:rPr lang="zh-CN" altLang="en" sz="2000" kern="100" dirty="0">
                <a:latin typeface="Times New Roman" panose="02020603050405020304" pitchFamily="18" charset="0"/>
                <a:ea typeface="宋体" panose="02010600030101010101" pitchFamily="2" charset="-122"/>
                <a:cs typeface="Times New Roman" panose="02020603050405020304" pitchFamily="18" charset="0"/>
              </a:rPr>
              <a:t>是</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智能体与环境交互的核心方式，代表了智能体可以采取的所有可能行为，是智能体影响环境、改变状态并最终获得奖励的直接手段。</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9969A434-A00E-3553-7439-676C797060B9}"/>
              </a:ext>
            </a:extLst>
          </p:cNvPr>
          <p:cNvSpPr txBox="1"/>
          <p:nvPr/>
        </p:nvSpPr>
        <p:spPr>
          <a:xfrm>
            <a:off x="798056" y="2405359"/>
            <a:ext cx="10119877" cy="1164999"/>
          </a:xfrm>
          <a:prstGeom prst="rect">
            <a:avLst/>
          </a:prstGeom>
          <a:noFill/>
        </p:spPr>
        <p:txBody>
          <a:bodyPr wrap="square">
            <a:spAutoFit/>
          </a:bodyPr>
          <a:lstStyle/>
          <a:p>
            <a:pPr marL="342900" indent="-342900" algn="just">
              <a:lnSpc>
                <a:spcPct val="120000"/>
              </a:lnSpc>
              <a:buFont typeface="Wingdings" pitchFamily="2" charset="2"/>
              <a:buChar char="p"/>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奖励</a:t>
            </a:r>
            <a:r>
              <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Reward)</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是环境给予智能体的直接反馈，用于评估智能体在特定状态下采取某个动作的优劣程度。</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奖励函数的设计直接决定了智能体最终学到的行为。</a:t>
            </a:r>
          </a:p>
        </p:txBody>
      </p:sp>
      <p:sp>
        <p:nvSpPr>
          <p:cNvPr id="8" name="文本框 7">
            <a:extLst>
              <a:ext uri="{FF2B5EF4-FFF2-40B4-BE49-F238E27FC236}">
                <a16:creationId xmlns:a16="http://schemas.microsoft.com/office/drawing/2014/main" id="{620ABCA8-E3CB-1E82-0C69-B52214A55979}"/>
              </a:ext>
            </a:extLst>
          </p:cNvPr>
          <p:cNvSpPr txBox="1"/>
          <p:nvPr/>
        </p:nvSpPr>
        <p:spPr>
          <a:xfrm>
            <a:off x="798055" y="3822317"/>
            <a:ext cx="10119877" cy="1174681"/>
          </a:xfrm>
          <a:prstGeom prst="rect">
            <a:avLst/>
          </a:prstGeom>
          <a:noFill/>
        </p:spPr>
        <p:txBody>
          <a:bodyPr wrap="square">
            <a:spAutoFit/>
          </a:bodyPr>
          <a:lstStyle/>
          <a:p>
            <a:pPr marL="342900" indent="-342900" algn="just">
              <a:lnSpc>
                <a:spcPct val="120000"/>
              </a:lnSpc>
              <a:buFont typeface="Wingdings" pitchFamily="2" charset="2"/>
              <a:buChar char="p"/>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策略</a:t>
            </a:r>
            <a:r>
              <a:rPr lang="en-US"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Policy)</a:t>
            </a: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 是智能体在给定状态下采取动作的规则，可以是确定性的或随机的。</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确定性策略：在特定状态下，总是选择相同的动作。</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marL="800100" lvl="1" indent="-342900" algn="just">
              <a:lnSpc>
                <a:spcPct val="120000"/>
              </a:lnSpc>
              <a:buSzPct val="50000"/>
              <a:buFont typeface="Wingdings" pitchFamily="2" charset="2"/>
              <a:buChar char="l"/>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随机策略：在特定状态下，以一定概率选择不同的动作。</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82000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B3566-0D66-9420-294C-2ED24BE0400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2226AEE-4B7C-DC63-B2F9-39B1C4778769}"/>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强化学习与监督学习的区别</a:t>
            </a:r>
            <a:endParaRPr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F1BD7B8C-82F4-3B81-33B1-F4B5001A2B32}"/>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pic>
        <p:nvPicPr>
          <p:cNvPr id="7" name="图片 6">
            <a:extLst>
              <a:ext uri="{FF2B5EF4-FFF2-40B4-BE49-F238E27FC236}">
                <a16:creationId xmlns:a16="http://schemas.microsoft.com/office/drawing/2014/main" id="{75DBA303-628D-06D5-C1B5-575A47ACF6C5}"/>
              </a:ext>
            </a:extLst>
          </p:cNvPr>
          <p:cNvPicPr>
            <a:picLocks noChangeAspect="1"/>
          </p:cNvPicPr>
          <p:nvPr/>
        </p:nvPicPr>
        <p:blipFill>
          <a:blip r:embed="rId2"/>
          <a:stretch>
            <a:fillRect/>
          </a:stretch>
        </p:blipFill>
        <p:spPr>
          <a:xfrm>
            <a:off x="6948316" y="2203810"/>
            <a:ext cx="4832103" cy="3204327"/>
          </a:xfrm>
          <a:prstGeom prst="rect">
            <a:avLst/>
          </a:prstGeom>
          <a:ln>
            <a:solidFill>
              <a:schemeClr val="tx1"/>
            </a:solidFill>
          </a:ln>
        </p:spPr>
      </p:pic>
      <p:sp>
        <p:nvSpPr>
          <p:cNvPr id="9" name="文本框 8">
            <a:extLst>
              <a:ext uri="{FF2B5EF4-FFF2-40B4-BE49-F238E27FC236}">
                <a16:creationId xmlns:a16="http://schemas.microsoft.com/office/drawing/2014/main" id="{47AEC124-58D9-23CA-6C36-DFAB552958D4}"/>
              </a:ext>
            </a:extLst>
          </p:cNvPr>
          <p:cNvSpPr txBox="1"/>
          <p:nvPr/>
        </p:nvSpPr>
        <p:spPr>
          <a:xfrm>
            <a:off x="606186" y="1459113"/>
            <a:ext cx="6122772" cy="2346861"/>
          </a:xfrm>
          <a:prstGeom prst="rect">
            <a:avLst/>
          </a:prstGeom>
          <a:noFill/>
        </p:spPr>
        <p:txBody>
          <a:bodyPr wrap="square">
            <a:spAutoFit/>
          </a:bodyPr>
          <a:lstStyle/>
          <a:p>
            <a:pPr algn="just">
              <a:lnSpc>
                <a:spcPct val="120000"/>
              </a:lnSpc>
            </a:pP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100" dirty="0">
                <a:effectLst/>
                <a:latin typeface="Times New Roman" panose="02020603050405020304" pitchFamily="18" charset="0"/>
                <a:ea typeface="宋体" panose="02010600030101010101" pitchFamily="2" charset="-122"/>
                <a:cs typeface="Times New Roman" panose="02020603050405020304" pitchFamily="18" charset="0"/>
              </a:rPr>
              <a:t>强化学习的最显著特点是其交互性。</a:t>
            </a:r>
            <a:endPar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en-US" sz="2000" kern="100" dirty="0">
                <a:effectLst/>
                <a:latin typeface="Times New Roman" panose="02020603050405020304" pitchFamily="18" charset="0"/>
                <a:ea typeface="宋体" panose="02010600030101010101" pitchFamily="2" charset="-122"/>
                <a:cs typeface="Times New Roman" panose="02020603050405020304" pitchFamily="18" charset="0"/>
              </a:rPr>
              <a:t>在传统的监督学习中，我们通常使用预先准备好的</a:t>
            </a:r>
            <a:r>
              <a:rPr lang="zh-CN" altLang="en-US" sz="20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静态数据集</a:t>
            </a:r>
            <a:r>
              <a:rPr lang="zh-CN" altLang="en-US" sz="2000" kern="100" dirty="0">
                <a:effectLst/>
                <a:latin typeface="Times New Roman" panose="02020603050405020304" pitchFamily="18" charset="0"/>
                <a:ea typeface="宋体" panose="02010600030101010101" pitchFamily="2" charset="-122"/>
                <a:cs typeface="Times New Roman" panose="02020603050405020304" pitchFamily="18" charset="0"/>
              </a:rPr>
              <a:t>进行训练。</a:t>
            </a:r>
            <a:endPar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en-US" sz="2000" kern="100" dirty="0">
                <a:effectLst/>
                <a:latin typeface="Times New Roman" panose="02020603050405020304" pitchFamily="18" charset="0"/>
                <a:ea typeface="宋体" panose="02010600030101010101" pitchFamily="2" charset="-122"/>
                <a:cs typeface="Times New Roman" panose="02020603050405020304" pitchFamily="18" charset="0"/>
              </a:rPr>
              <a:t>而强化学习则是一个</a:t>
            </a:r>
            <a:r>
              <a:rPr lang="zh-CN" altLang="en-US" sz="20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动态的、持续的</a:t>
            </a:r>
            <a:r>
              <a:rPr lang="zh-CN" altLang="en-US" sz="2000" kern="100" dirty="0">
                <a:effectLst/>
                <a:latin typeface="Times New Roman" panose="02020603050405020304" pitchFamily="18" charset="0"/>
                <a:ea typeface="宋体" panose="02010600030101010101" pitchFamily="2" charset="-122"/>
                <a:cs typeface="Times New Roman" panose="02020603050405020304" pitchFamily="18" charset="0"/>
              </a:rPr>
              <a:t>学习过程。这种交互性使得强化学习能够适应变化的环境，并在实时情况下做出决策。</a:t>
            </a:r>
          </a:p>
        </p:txBody>
      </p:sp>
      <p:sp>
        <p:nvSpPr>
          <p:cNvPr id="10" name="文本框 9">
            <a:extLst>
              <a:ext uri="{FF2B5EF4-FFF2-40B4-BE49-F238E27FC236}">
                <a16:creationId xmlns:a16="http://schemas.microsoft.com/office/drawing/2014/main" id="{87481F73-4253-8425-EE0A-0F782B9BA2AF}"/>
              </a:ext>
            </a:extLst>
          </p:cNvPr>
          <p:cNvSpPr txBox="1"/>
          <p:nvPr/>
        </p:nvSpPr>
        <p:spPr>
          <a:xfrm>
            <a:off x="606186" y="4016385"/>
            <a:ext cx="6122772" cy="1977529"/>
          </a:xfrm>
          <a:prstGeom prst="rect">
            <a:avLst/>
          </a:prstGeom>
          <a:noFill/>
        </p:spPr>
        <p:txBody>
          <a:bodyPr wrap="square">
            <a:spAutoFit/>
          </a:bodyPr>
          <a:lstStyle/>
          <a:p>
            <a:pPr algn="just">
              <a:lnSpc>
                <a:spcPct val="120000"/>
              </a:lnSpc>
            </a:pP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100" dirty="0">
                <a:effectLst/>
                <a:latin typeface="Times New Roman" panose="02020603050405020304" pitchFamily="18" charset="0"/>
                <a:ea typeface="宋体" panose="02010600030101010101" pitchFamily="2" charset="-122"/>
                <a:cs typeface="Times New Roman" panose="02020603050405020304" pitchFamily="18" charset="0"/>
              </a:rPr>
              <a:t>强化学习通常涉及延迟反馈</a:t>
            </a:r>
            <a:endPar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在监督学习中，每个训练样本都有即时的反馈</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即正确的标签或输出。</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但在强化学习中，智能体的行为可能不会立即得到反馈。 </a:t>
            </a:r>
            <a:endParaRPr lang="zh-CN" altLang="en-US" sz="2000"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72972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21CA6-2216-C0DD-9661-664BB8E95DF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C4BFFBC-DC2F-2E87-76EF-BA96B0ED3CB1}"/>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强化学习与监督学习的区别</a:t>
            </a:r>
            <a:endParaRPr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835FE7CA-16A3-5579-7A6A-79363C2531AB}"/>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pic>
        <p:nvPicPr>
          <p:cNvPr id="7" name="图片 6">
            <a:extLst>
              <a:ext uri="{FF2B5EF4-FFF2-40B4-BE49-F238E27FC236}">
                <a16:creationId xmlns:a16="http://schemas.microsoft.com/office/drawing/2014/main" id="{CDCCD0E6-9F9D-0FD7-3E90-910556E47A91}"/>
              </a:ext>
            </a:extLst>
          </p:cNvPr>
          <p:cNvPicPr>
            <a:picLocks noChangeAspect="1"/>
          </p:cNvPicPr>
          <p:nvPr/>
        </p:nvPicPr>
        <p:blipFill>
          <a:blip r:embed="rId2"/>
          <a:stretch>
            <a:fillRect/>
          </a:stretch>
        </p:blipFill>
        <p:spPr>
          <a:xfrm>
            <a:off x="6948316" y="2203810"/>
            <a:ext cx="4832103" cy="3204327"/>
          </a:xfrm>
          <a:prstGeom prst="rect">
            <a:avLst/>
          </a:prstGeom>
          <a:ln>
            <a:solidFill>
              <a:schemeClr val="tx1"/>
            </a:solidFill>
          </a:ln>
        </p:spPr>
      </p:pic>
      <p:sp>
        <p:nvSpPr>
          <p:cNvPr id="9" name="文本框 8">
            <a:extLst>
              <a:ext uri="{FF2B5EF4-FFF2-40B4-BE49-F238E27FC236}">
                <a16:creationId xmlns:a16="http://schemas.microsoft.com/office/drawing/2014/main" id="{36C5D2B8-86D2-F82E-AF22-5F2BC7AA66D7}"/>
              </a:ext>
            </a:extLst>
          </p:cNvPr>
          <p:cNvSpPr txBox="1"/>
          <p:nvPr/>
        </p:nvSpPr>
        <p:spPr>
          <a:xfrm>
            <a:off x="606186" y="1459113"/>
            <a:ext cx="6122772" cy="1838965"/>
          </a:xfrm>
          <a:prstGeom prst="rect">
            <a:avLst/>
          </a:prstGeom>
          <a:noFill/>
        </p:spPr>
        <p:txBody>
          <a:bodyPr wrap="square">
            <a:spAutoFit/>
          </a:bodyPr>
          <a:lstStyle/>
          <a:p>
            <a:pPr algn="just">
              <a:lnSpc>
                <a:spcPct val="120000"/>
              </a:lnSpc>
            </a:pP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b="1" kern="100" dirty="0">
                <a:effectLst/>
                <a:latin typeface="Times New Roman" panose="02020603050405020304" pitchFamily="18" charset="0"/>
                <a:ea typeface="宋体" panose="02010600030101010101" pitchFamily="2" charset="-122"/>
                <a:cs typeface="Times New Roman" panose="02020603050405020304" pitchFamily="18" charset="0"/>
              </a:rPr>
              <a:t>探索与利用的平衡</a:t>
            </a:r>
            <a:endParaRPr lang="en-US" altLang="zh-CN" sz="2400" b="1"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这是强化学习中一个独特而关键的概念。智能体需要在尝试新的、未知的策略</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探索</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和使用已知的有效策略</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利用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之间取得平衡。</a:t>
            </a: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在其他机器学习方法中，这种权衡并不常见。</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A51636AE-92E3-FF0E-A19B-5E9A4A13E75A}"/>
              </a:ext>
            </a:extLst>
          </p:cNvPr>
          <p:cNvSpPr txBox="1"/>
          <p:nvPr/>
        </p:nvSpPr>
        <p:spPr>
          <a:xfrm>
            <a:off x="606186" y="3429000"/>
            <a:ext cx="6122772" cy="2165657"/>
          </a:xfrm>
          <a:prstGeom prst="rect">
            <a:avLst/>
          </a:prstGeom>
          <a:noFill/>
        </p:spPr>
        <p:txBody>
          <a:bodyPr wrap="square">
            <a:spAutoFit/>
          </a:bodyPr>
          <a:lstStyle/>
          <a:p>
            <a:pPr algn="just">
              <a:lnSpc>
                <a:spcPct val="120000"/>
              </a:lnSpc>
            </a:pP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b="1" kern="100" dirty="0">
                <a:effectLst/>
                <a:latin typeface="Times New Roman" panose="02020603050405020304" pitchFamily="18" charset="0"/>
                <a:ea typeface="宋体" panose="02010600030101010101" pitchFamily="2" charset="-122"/>
                <a:cs typeface="Times New Roman" panose="02020603050405020304" pitchFamily="18" charset="0"/>
              </a:rPr>
              <a:t>目标</a:t>
            </a:r>
            <a:endPar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在监督学习中，我们通常致力于</a:t>
            </a:r>
            <a:r>
              <a:rPr lang="zh-CN" altLang="en-US"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最小化预测误差</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，例如在回归问题中最小化均方误差。</a:t>
            </a: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20000"/>
              </a:lnSpc>
            </a:pP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而强化学习的目标是</a:t>
            </a:r>
            <a:r>
              <a:rPr lang="zh-CN" altLang="en-US"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最大化长期累积奖励</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。这意味着智能体不仅要考虑即时的结果，还要考虑其行为对未来可能产生的影响。</a:t>
            </a:r>
          </a:p>
        </p:txBody>
      </p:sp>
    </p:spTree>
    <p:extLst>
      <p:ext uri="{BB962C8B-B14F-4D97-AF65-F5344CB8AC3E}">
        <p14:creationId xmlns:p14="http://schemas.microsoft.com/office/powerpoint/2010/main" val="1239444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BDB10-1A70-02BE-259E-4CC54F6D9F01}"/>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7681BFF-E698-C9D9-4230-DFC5F85C8DBB}"/>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马尔可夫决策过程</a:t>
            </a:r>
            <a:endParaRPr lang="zh-CN" altLang="en-US"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DE2A8B90-1501-43DF-C70A-5020AA4683D5}"/>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3" name="object 3">
            <a:extLst>
              <a:ext uri="{FF2B5EF4-FFF2-40B4-BE49-F238E27FC236}">
                <a16:creationId xmlns:a16="http://schemas.microsoft.com/office/drawing/2014/main" id="{2E887521-53C4-9F9F-ED68-71518E154D79}"/>
              </a:ext>
            </a:extLst>
          </p:cNvPr>
          <p:cNvSpPr txBox="1"/>
          <p:nvPr/>
        </p:nvSpPr>
        <p:spPr>
          <a:xfrm>
            <a:off x="739240" y="1119232"/>
            <a:ext cx="11139168" cy="1329723"/>
          </a:xfrm>
          <a:prstGeom prst="rect">
            <a:avLst/>
          </a:prstGeom>
        </p:spPr>
        <p:txBody>
          <a:bodyPr vert="horz" wrap="square" lIns="0" tIns="12700" rIns="0" bIns="0" rtlCol="0">
            <a:spAutoFit/>
          </a:bodyPr>
          <a:lstStyle/>
          <a:p>
            <a:pPr marL="12700">
              <a:lnSpc>
                <a:spcPct val="120000"/>
              </a:lnSpc>
              <a:spcBef>
                <a:spcPts val="100"/>
              </a:spcBef>
            </a:pP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马尔可夫决策过程（</a:t>
            </a:r>
            <a:r>
              <a:rPr lang="en" altLang="zh-CN" b="0" i="0" u="none" strike="noStrike" dirty="0">
                <a:solidFill>
                  <a:srgbClr val="000000"/>
                </a:solidFill>
                <a:effectLst/>
                <a:latin typeface="Microsoft YaHei" panose="020B0503020204020204" pitchFamily="34" charset="-122"/>
                <a:ea typeface="Microsoft YaHei" panose="020B0503020204020204" pitchFamily="34" charset="-122"/>
              </a:rPr>
              <a:t>Markov Decision Process, MDP</a:t>
            </a:r>
            <a:r>
              <a:rPr lang="zh-CN" altLang="en" b="0" i="0" u="none" strike="noStrike" dirty="0">
                <a:solidFill>
                  <a:srgbClr val="000000"/>
                </a:solidFill>
                <a:effectLst/>
                <a:latin typeface="Microsoft YaHei" panose="020B0503020204020204" pitchFamily="34" charset="-122"/>
                <a:ea typeface="Microsoft YaHei" panose="020B0503020204020204" pitchFamily="34" charset="-122"/>
              </a:rPr>
              <a:t>）</a:t>
            </a: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是强化学习和决策理论中的一种数学模型，用于描述智能体在环境中如何做出决策。</a:t>
            </a:r>
            <a:endParaRPr lang="en-US" altLang="zh-CN" b="1" dirty="0">
              <a:effectLst/>
              <a:latin typeface="Microsoft YaHei" panose="020B0503020204020204" pitchFamily="34" charset="-122"/>
              <a:ea typeface="Microsoft YaHei" panose="020B0503020204020204" pitchFamily="34" charset="-122"/>
            </a:endParaRPr>
          </a:p>
          <a:p>
            <a:pPr marL="12700">
              <a:lnSpc>
                <a:spcPct val="120000"/>
              </a:lnSpc>
              <a:spcBef>
                <a:spcPts val="100"/>
              </a:spcBef>
            </a:pPr>
            <a:r>
              <a:rPr lang="en-US" altLang="zh-CN" sz="1800" b="1" dirty="0">
                <a:effectLst/>
                <a:latin typeface="Microsoft YaHei" panose="020B0503020204020204" pitchFamily="34" charset="-122"/>
                <a:ea typeface="Microsoft YaHei" panose="020B0503020204020204" pitchFamily="34" charset="-122"/>
              </a:rPr>
              <a:t>MDP</a:t>
            </a:r>
            <a:r>
              <a:rPr lang="zh-CN" altLang="zh-CN" sz="1800" b="1" dirty="0">
                <a:effectLst/>
                <a:latin typeface="Microsoft YaHei" panose="020B0503020204020204" pitchFamily="34" charset="-122"/>
                <a:ea typeface="Microsoft YaHei" panose="020B0503020204020204" pitchFamily="34" charset="-122"/>
                <a:cs typeface="Times New Roman" panose="02020603050405020304" pitchFamily="18" charset="0"/>
              </a:rPr>
              <a:t>的核心思想：</a:t>
            </a:r>
            <a:r>
              <a:rPr lang="zh-CN"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rPr>
              <a:t>系统的下一个状态只取决于当前状态和所采取的动作，而与之前的历史无关。这就是所谓的</a:t>
            </a:r>
            <a:r>
              <a:rPr lang="en-US" altLang="zh-CN" sz="1800" dirty="0">
                <a:effectLst/>
                <a:latin typeface="Microsoft YaHei" panose="020B0503020204020204" pitchFamily="34" charset="-122"/>
                <a:ea typeface="Microsoft YaHei" panose="020B0503020204020204" pitchFamily="34" charset="-122"/>
              </a:rPr>
              <a:t>"</a:t>
            </a:r>
            <a:r>
              <a:rPr lang="zh-CN"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rPr>
              <a:t>马尔可夫性质</a:t>
            </a:r>
            <a:r>
              <a:rPr lang="en-US" altLang="zh-CN" sz="1800" dirty="0">
                <a:effectLst/>
                <a:latin typeface="Microsoft YaHei" panose="020B0503020204020204" pitchFamily="34" charset="-122"/>
                <a:ea typeface="Microsoft YaHei" panose="020B0503020204020204" pitchFamily="34" charset="-122"/>
              </a:rPr>
              <a:t>"</a:t>
            </a:r>
            <a:r>
              <a:rPr lang="zh-CN"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rPr>
              <a:t>。</a:t>
            </a:r>
            <a:r>
              <a:rPr lang="zh-CN" altLang="zh-CN" dirty="0">
                <a:effectLst/>
                <a:latin typeface="Microsoft YaHei" panose="020B0503020204020204" pitchFamily="34" charset="-122"/>
                <a:ea typeface="Microsoft YaHei" panose="020B0503020204020204" pitchFamily="34" charset="-122"/>
              </a:rPr>
              <a:t> </a:t>
            </a:r>
            <a:endParaRPr sz="1800" dirty="0">
              <a:latin typeface="Microsoft YaHei" panose="020B0503020204020204" pitchFamily="34" charset="-122"/>
              <a:ea typeface="Microsoft YaHei" panose="020B0503020204020204" pitchFamily="34" charset="-122"/>
              <a:cs typeface="Lantinghei SC Extralight"/>
            </a:endParaRPr>
          </a:p>
        </p:txBody>
      </p:sp>
      <p:pic>
        <p:nvPicPr>
          <p:cNvPr id="32" name="图片 31">
            <a:extLst>
              <a:ext uri="{FF2B5EF4-FFF2-40B4-BE49-F238E27FC236}">
                <a16:creationId xmlns:a16="http://schemas.microsoft.com/office/drawing/2014/main" id="{4916138B-C459-2B59-F06C-DAB5F17B588E}"/>
              </a:ext>
            </a:extLst>
          </p:cNvPr>
          <p:cNvPicPr>
            <a:picLocks noChangeAspect="1"/>
          </p:cNvPicPr>
          <p:nvPr/>
        </p:nvPicPr>
        <p:blipFill>
          <a:blip r:embed="rId3"/>
          <a:stretch>
            <a:fillRect/>
          </a:stretch>
        </p:blipFill>
        <p:spPr>
          <a:xfrm>
            <a:off x="3402564" y="2633342"/>
            <a:ext cx="4214192" cy="3551408"/>
          </a:xfrm>
          <a:prstGeom prst="rect">
            <a:avLst/>
          </a:prstGeom>
        </p:spPr>
      </p:pic>
    </p:spTree>
    <p:extLst>
      <p:ext uri="{BB962C8B-B14F-4D97-AF65-F5344CB8AC3E}">
        <p14:creationId xmlns:p14="http://schemas.microsoft.com/office/powerpoint/2010/main" val="1889255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D36B9-AA6B-01B9-35FF-A5F17FC2668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84DD34C-2284-9BB9-F382-ACF5F4C11E6D}"/>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马尔可夫决策过程</a:t>
            </a:r>
            <a:endParaRPr lang="zh-CN" altLang="en-US"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C5993C28-8F07-B387-D0D8-33AF98BFBD06}"/>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3</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8" name="文本框 7">
            <a:extLst>
              <a:ext uri="{FF2B5EF4-FFF2-40B4-BE49-F238E27FC236}">
                <a16:creationId xmlns:a16="http://schemas.microsoft.com/office/drawing/2014/main" id="{9441FC73-C27D-1E7D-A200-ABA1F9AE4411}"/>
              </a:ext>
            </a:extLst>
          </p:cNvPr>
          <p:cNvSpPr txBox="1"/>
          <p:nvPr/>
        </p:nvSpPr>
        <p:spPr>
          <a:xfrm>
            <a:off x="410786" y="1130152"/>
            <a:ext cx="11105354" cy="5458417"/>
          </a:xfrm>
          <a:prstGeom prst="rect">
            <a:avLst/>
          </a:prstGeom>
          <a:noFill/>
        </p:spPr>
        <p:txBody>
          <a:bodyPr wrap="square">
            <a:spAutoFit/>
          </a:bodyPr>
          <a:lstStyle/>
          <a:p>
            <a:pPr indent="266700" algn="just">
              <a:lnSpc>
                <a:spcPct val="120000"/>
              </a:lnSpc>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马尔可夫决策过程由五个主要部分组成，通常表示为一个元组</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P</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R</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γ</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20000"/>
              </a:lnSpc>
            </a:pPr>
            <a:endParaRPr lang="zh-CN" altLang="zh-CN" sz="20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状态集合</a:t>
            </a: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b="1" kern="100" dirty="0">
                <a:effectLst/>
                <a:latin typeface="DengXian" panose="02010600030101010101" pitchFamily="2" charset="-122"/>
                <a:ea typeface="Times New Roman" panose="02020603050405020304" pitchFamily="18" charset="0"/>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状态集合</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包含了环境可能处于的所有状态。在棋类游戏的例子中，一个状态就是一个特定的棋盘布局。</a:t>
            </a: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动作集合</a:t>
            </a: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b="1" kern="100" dirty="0">
                <a:effectLst/>
                <a:latin typeface="DengXian" panose="02010600030101010101" pitchFamily="2" charset="-122"/>
                <a:ea typeface="Times New Roman" panose="02020603050405020304" pitchFamily="18" charset="0"/>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动作集合</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包含了智能体在任何给定状态下可以执行的所有可能动作。在棋类游戏中，动作就是你可以进行的所有合法移动。动作集合也可以是连续的</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如机器人的转向角度</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或离散的</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如上、下、左、右移动</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indent="-342900" algn="just">
              <a:lnSpc>
                <a:spcPct val="120000"/>
              </a:lnSpc>
              <a:buFont typeface="+mj-lt"/>
              <a:buAutoNum type="arabicPeriod"/>
            </a:pP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转移概率函数</a:t>
            </a: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b="1" kern="100" dirty="0">
                <a:effectLst/>
                <a:latin typeface="DengXian" panose="02010600030101010101" pitchFamily="2" charset="-122"/>
                <a:ea typeface="Times New Roman" panose="02020603050405020304" pitchFamily="18" charset="0"/>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转移概率函数</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定义了从一个状态采取某个动作后转移到另一个状态的概率。它捕捉了环境的动态特性。例如，在一个简单的网格世界中，机器人向前移动一步可能有</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80%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的概率成功，</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的概率留在原地</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可能由于地面湿滑</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奖励函数</a:t>
            </a: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b="1" kern="100" dirty="0">
                <a:effectLst/>
                <a:latin typeface="DengXian" panose="02010600030101010101" pitchFamily="2" charset="-122"/>
                <a:ea typeface="Times New Roman" panose="02020603050405020304" pitchFamily="18" charset="0"/>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奖励函数</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R</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定义了在特定状态下采取某个动作并转移到新状态时获得的即时奖励。奖励可以是正面的</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如在游戏中得分</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，也可以是负面的</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如消耗能量</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。奖励函数是强化学习中驱动智能体学习的关键。</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折扣因子</a:t>
            </a: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b="1" kern="100" dirty="0" err="1">
                <a:effectLst/>
                <a:latin typeface="Times New Roman" panose="02020603050405020304" pitchFamily="18" charset="0"/>
                <a:ea typeface="宋体" panose="02010600030101010101" pitchFamily="2" charset="-122"/>
                <a:cs typeface="Times New Roman" panose="02020603050405020304" pitchFamily="18" charset="0"/>
              </a:rPr>
              <a:t>γ</a:t>
            </a:r>
            <a:r>
              <a:rPr lang="en-US"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b="1" kern="100" dirty="0">
                <a:effectLst/>
                <a:latin typeface="DengXian" panose="02010600030101010101" pitchFamily="2" charset="-122"/>
                <a:ea typeface="Times New Roman" panose="02020603050405020304" pitchFamily="18" charset="0"/>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折扣因子</a:t>
            </a:r>
            <a:r>
              <a:rPr lang="en-US" altLang="zh-CN" kern="100" dirty="0" err="1">
                <a:effectLst/>
                <a:latin typeface="Times New Roman" panose="02020603050405020304" pitchFamily="18" charset="0"/>
                <a:ea typeface="宋体" panose="02010600030101010101" pitchFamily="2" charset="-122"/>
                <a:cs typeface="Times New Roman" panose="02020603050405020304" pitchFamily="18" charset="0"/>
              </a:rPr>
              <a:t>γ</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是一个介于</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之间的数，用于平衡即时奖励和长期奖励的重要性。较低的</a:t>
            </a:r>
            <a:r>
              <a:rPr lang="en-US" altLang="zh-CN" kern="100" dirty="0" err="1">
                <a:effectLst/>
                <a:latin typeface="Times New Roman" panose="02020603050405020304" pitchFamily="18" charset="0"/>
                <a:ea typeface="宋体" panose="02010600030101010101" pitchFamily="2" charset="-122"/>
                <a:cs typeface="Times New Roman" panose="02020603050405020304" pitchFamily="18" charset="0"/>
              </a:rPr>
              <a:t>γ</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值使智能体更注重即时奖励，而较高的</a:t>
            </a:r>
            <a:r>
              <a:rPr lang="en-US" altLang="zh-CN" kern="100" dirty="0" err="1">
                <a:effectLst/>
                <a:latin typeface="Times New Roman" panose="02020603050405020304" pitchFamily="18" charset="0"/>
                <a:ea typeface="宋体" panose="02010600030101010101" pitchFamily="2" charset="-122"/>
                <a:cs typeface="Times New Roman" panose="02020603050405020304" pitchFamily="18" charset="0"/>
              </a:rPr>
              <a:t>γ</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值则使智能体更注重长期奖励。这在处理具有延迟奖励的问题时特别重要。</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8532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24ED0-75F6-A50F-23C6-B1DAF8980753}"/>
            </a:ext>
          </a:extLst>
        </p:cNvPr>
        <p:cNvGrpSpPr/>
        <p:nvPr/>
      </p:nvGrpSpPr>
      <p:grpSpPr>
        <a:xfrm>
          <a:off x="0" y="0"/>
          <a:ext cx="0" cy="0"/>
          <a:chOff x="0" y="0"/>
          <a:chExt cx="0" cy="0"/>
        </a:xfrm>
      </p:grpSpPr>
      <p:pic>
        <p:nvPicPr>
          <p:cNvPr id="6" name="object 6">
            <a:extLst>
              <a:ext uri="{FF2B5EF4-FFF2-40B4-BE49-F238E27FC236}">
                <a16:creationId xmlns:a16="http://schemas.microsoft.com/office/drawing/2014/main" id="{4594ECE8-BC3A-7B38-8725-3CFC0B7E64B8}"/>
              </a:ext>
            </a:extLst>
          </p:cNvPr>
          <p:cNvPicPr/>
          <p:nvPr/>
        </p:nvPicPr>
        <p:blipFill>
          <a:blip r:embed="rId2" cstate="print"/>
          <a:stretch>
            <a:fillRect/>
          </a:stretch>
        </p:blipFill>
        <p:spPr>
          <a:xfrm>
            <a:off x="4739982" y="1609931"/>
            <a:ext cx="787362" cy="639175"/>
          </a:xfrm>
          <a:prstGeom prst="rect">
            <a:avLst/>
          </a:prstGeom>
        </p:spPr>
      </p:pic>
      <p:pic>
        <p:nvPicPr>
          <p:cNvPr id="7" name="object 7">
            <a:extLst>
              <a:ext uri="{FF2B5EF4-FFF2-40B4-BE49-F238E27FC236}">
                <a16:creationId xmlns:a16="http://schemas.microsoft.com/office/drawing/2014/main" id="{3E92FA4C-5905-9867-2517-694EA9A7F0D2}"/>
              </a:ext>
            </a:extLst>
          </p:cNvPr>
          <p:cNvPicPr/>
          <p:nvPr/>
        </p:nvPicPr>
        <p:blipFill>
          <a:blip r:embed="rId3" cstate="print"/>
          <a:stretch>
            <a:fillRect/>
          </a:stretch>
        </p:blipFill>
        <p:spPr>
          <a:xfrm>
            <a:off x="4703064" y="1574401"/>
            <a:ext cx="853249" cy="1016934"/>
          </a:xfrm>
          <a:prstGeom prst="rect">
            <a:avLst/>
          </a:prstGeom>
        </p:spPr>
      </p:pic>
      <p:grpSp>
        <p:nvGrpSpPr>
          <p:cNvPr id="4" name="组合 3">
            <a:extLst>
              <a:ext uri="{FF2B5EF4-FFF2-40B4-BE49-F238E27FC236}">
                <a16:creationId xmlns:a16="http://schemas.microsoft.com/office/drawing/2014/main" id="{31C4279B-32C2-D773-8D06-C4D72EFA899E}"/>
              </a:ext>
            </a:extLst>
          </p:cNvPr>
          <p:cNvGrpSpPr/>
          <p:nvPr/>
        </p:nvGrpSpPr>
        <p:grpSpPr>
          <a:xfrm>
            <a:off x="4692396" y="1563560"/>
            <a:ext cx="801458" cy="964750"/>
            <a:chOff x="4692396" y="1563560"/>
            <a:chExt cx="801458" cy="964750"/>
          </a:xfrm>
        </p:grpSpPr>
        <p:pic>
          <p:nvPicPr>
            <p:cNvPr id="8" name="object 8">
              <a:extLst>
                <a:ext uri="{FF2B5EF4-FFF2-40B4-BE49-F238E27FC236}">
                  <a16:creationId xmlns:a16="http://schemas.microsoft.com/office/drawing/2014/main" id="{79B5A22C-AC50-FF76-FFCC-FCA0F04D9BEB}"/>
                </a:ext>
              </a:extLst>
            </p:cNvPr>
            <p:cNvPicPr/>
            <p:nvPr/>
          </p:nvPicPr>
          <p:blipFill>
            <a:blip r:embed="rId4" cstate="print"/>
            <a:stretch>
              <a:fillRect/>
            </a:stretch>
          </p:blipFill>
          <p:spPr>
            <a:xfrm>
              <a:off x="4692396" y="1563560"/>
              <a:ext cx="801458" cy="964750"/>
            </a:xfrm>
            <a:prstGeom prst="rect">
              <a:avLst/>
            </a:prstGeom>
          </p:spPr>
        </p:pic>
        <p:sp>
          <p:nvSpPr>
            <p:cNvPr id="20" name="object 20">
              <a:extLst>
                <a:ext uri="{FF2B5EF4-FFF2-40B4-BE49-F238E27FC236}">
                  <a16:creationId xmlns:a16="http://schemas.microsoft.com/office/drawing/2014/main" id="{3C924DC9-AE53-0060-2BF3-3953F9323D9F}"/>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sz="3600" b="1" i="1" spc="-50" dirty="0">
                  <a:solidFill>
                    <a:srgbClr val="FFFFFF"/>
                  </a:solidFill>
                  <a:latin typeface="Arial"/>
                  <a:cs typeface="Arial"/>
                </a:rPr>
                <a:t>1</a:t>
              </a:r>
              <a:endParaRPr sz="3600" dirty="0">
                <a:latin typeface="Arial"/>
                <a:cs typeface="Arial"/>
              </a:endParaRPr>
            </a:p>
          </p:txBody>
        </p:sp>
      </p:grpSp>
      <p:sp>
        <p:nvSpPr>
          <p:cNvPr id="21" name="object 21">
            <a:extLst>
              <a:ext uri="{FF2B5EF4-FFF2-40B4-BE49-F238E27FC236}">
                <a16:creationId xmlns:a16="http://schemas.microsoft.com/office/drawing/2014/main" id="{6E9FB0DA-874B-05D6-10C7-0963992C0E63}"/>
              </a:ext>
            </a:extLst>
          </p:cNvPr>
          <p:cNvSpPr txBox="1"/>
          <p:nvPr/>
        </p:nvSpPr>
        <p:spPr>
          <a:xfrm>
            <a:off x="5630149" y="159372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理解无监督学习</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2" name="object 22">
            <a:extLst>
              <a:ext uri="{FF2B5EF4-FFF2-40B4-BE49-F238E27FC236}">
                <a16:creationId xmlns:a16="http://schemas.microsoft.com/office/drawing/2014/main" id="{1B946DEC-93A1-A54B-69AB-82EF770085F7}"/>
              </a:ext>
            </a:extLst>
          </p:cNvPr>
          <p:cNvSpPr txBox="1"/>
          <p:nvPr/>
        </p:nvSpPr>
        <p:spPr>
          <a:xfrm>
            <a:off x="1717039" y="3198952"/>
            <a:ext cx="1397000" cy="848994"/>
          </a:xfrm>
          <a:prstGeom prst="rect">
            <a:avLst/>
          </a:prstGeom>
        </p:spPr>
        <p:txBody>
          <a:bodyPr vert="horz" wrap="square" lIns="0" tIns="12700" rIns="0" bIns="0" rtlCol="0">
            <a:spAutoFit/>
          </a:bodyPr>
          <a:lstStyle/>
          <a:p>
            <a:pPr marL="12700">
              <a:lnSpc>
                <a:spcPct val="100000"/>
              </a:lnSpc>
              <a:spcBef>
                <a:spcPts val="100"/>
              </a:spcBef>
            </a:pPr>
            <a:r>
              <a:rPr sz="5400" b="1" spc="-35" dirty="0">
                <a:latin typeface="Lantinghei SC Heavy"/>
                <a:cs typeface="Lantinghei SC Heavy"/>
              </a:rPr>
              <a:t>提纲</a:t>
            </a:r>
            <a:endParaRPr sz="5400">
              <a:latin typeface="Lantinghei SC Heavy"/>
              <a:cs typeface="Lantinghei SC Heavy"/>
            </a:endParaRPr>
          </a:p>
        </p:txBody>
      </p:sp>
      <p:sp>
        <p:nvSpPr>
          <p:cNvPr id="19" name="标题 18">
            <a:extLst>
              <a:ext uri="{FF2B5EF4-FFF2-40B4-BE49-F238E27FC236}">
                <a16:creationId xmlns:a16="http://schemas.microsoft.com/office/drawing/2014/main" id="{EC232F4E-1191-F7D8-BA25-1D7AA5B4C090}"/>
              </a:ext>
            </a:extLst>
          </p:cNvPr>
          <p:cNvSpPr>
            <a:spLocks noGrp="1"/>
          </p:cNvSpPr>
          <p:nvPr>
            <p:ph type="title"/>
          </p:nvPr>
        </p:nvSpPr>
        <p:spPr/>
        <p:txBody>
          <a:bodyPr/>
          <a:lstStyle/>
          <a:p>
            <a:r>
              <a:rPr lang="zh-CN" altLang="en-US" dirty="0"/>
              <a:t> </a:t>
            </a:r>
          </a:p>
        </p:txBody>
      </p:sp>
      <p:sp>
        <p:nvSpPr>
          <p:cNvPr id="26" name="object 21">
            <a:extLst>
              <a:ext uri="{FF2B5EF4-FFF2-40B4-BE49-F238E27FC236}">
                <a16:creationId xmlns:a16="http://schemas.microsoft.com/office/drawing/2014/main" id="{150F9BE5-A27A-0030-DC63-F37FDEACD1FD}"/>
              </a:ext>
            </a:extLst>
          </p:cNvPr>
          <p:cNvSpPr txBox="1"/>
          <p:nvPr/>
        </p:nvSpPr>
        <p:spPr>
          <a:xfrm>
            <a:off x="5611532" y="248334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聚类与降维</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7" name="object 21">
            <a:extLst>
              <a:ext uri="{FF2B5EF4-FFF2-40B4-BE49-F238E27FC236}">
                <a16:creationId xmlns:a16="http://schemas.microsoft.com/office/drawing/2014/main" id="{E5E26DAB-25AF-07DA-BB3B-D22C5385067C}"/>
              </a:ext>
            </a:extLst>
          </p:cNvPr>
          <p:cNvSpPr txBox="1"/>
          <p:nvPr/>
        </p:nvSpPr>
        <p:spPr>
          <a:xfrm>
            <a:off x="5611532" y="3352046"/>
            <a:ext cx="3683000" cy="566181"/>
          </a:xfrm>
          <a:prstGeom prst="rect">
            <a:avLst/>
          </a:prstGeom>
        </p:spPr>
        <p:txBody>
          <a:bodyPr vert="horz" wrap="square" lIns="0" tIns="12065" rIns="0" bIns="0" rtlCol="0" anchor="ctr">
            <a:spAutoFit/>
          </a:bodyPr>
          <a:lstStyle/>
          <a:p>
            <a:pPr marL="12700" marR="5080"/>
            <a:r>
              <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理解强化学习</a:t>
            </a:r>
          </a:p>
        </p:txBody>
      </p:sp>
      <p:grpSp>
        <p:nvGrpSpPr>
          <p:cNvPr id="31" name="组合 30">
            <a:extLst>
              <a:ext uri="{FF2B5EF4-FFF2-40B4-BE49-F238E27FC236}">
                <a16:creationId xmlns:a16="http://schemas.microsoft.com/office/drawing/2014/main" id="{5D7FED97-58B5-08B6-1371-0F50043C3E13}"/>
              </a:ext>
            </a:extLst>
          </p:cNvPr>
          <p:cNvGrpSpPr/>
          <p:nvPr/>
        </p:nvGrpSpPr>
        <p:grpSpPr>
          <a:xfrm>
            <a:off x="4703401" y="2434859"/>
            <a:ext cx="801458" cy="964750"/>
            <a:chOff x="4692396" y="1563560"/>
            <a:chExt cx="801458" cy="964750"/>
          </a:xfrm>
        </p:grpSpPr>
        <p:pic>
          <p:nvPicPr>
            <p:cNvPr id="32" name="object 8">
              <a:extLst>
                <a:ext uri="{FF2B5EF4-FFF2-40B4-BE49-F238E27FC236}">
                  <a16:creationId xmlns:a16="http://schemas.microsoft.com/office/drawing/2014/main" id="{7C544DDC-CE2F-C231-2C8D-3BB6704651FD}"/>
                </a:ext>
              </a:extLst>
            </p:cNvPr>
            <p:cNvPicPr/>
            <p:nvPr/>
          </p:nvPicPr>
          <p:blipFill>
            <a:blip r:embed="rId4" cstate="print"/>
            <a:stretch>
              <a:fillRect/>
            </a:stretch>
          </p:blipFill>
          <p:spPr>
            <a:xfrm>
              <a:off x="4692396" y="1563560"/>
              <a:ext cx="801458" cy="964750"/>
            </a:xfrm>
            <a:prstGeom prst="rect">
              <a:avLst/>
            </a:prstGeom>
          </p:spPr>
        </p:pic>
        <p:sp>
          <p:nvSpPr>
            <p:cNvPr id="33" name="object 20">
              <a:extLst>
                <a:ext uri="{FF2B5EF4-FFF2-40B4-BE49-F238E27FC236}">
                  <a16:creationId xmlns:a16="http://schemas.microsoft.com/office/drawing/2014/main" id="{3B9D7D18-FEB1-17AF-5A07-80C41A8C9441}"/>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2</a:t>
              </a:r>
              <a:endParaRPr sz="3600" dirty="0">
                <a:latin typeface="Arial"/>
                <a:cs typeface="Arial"/>
              </a:endParaRPr>
            </a:p>
          </p:txBody>
        </p:sp>
      </p:grpSp>
      <p:grpSp>
        <p:nvGrpSpPr>
          <p:cNvPr id="34" name="组合 33">
            <a:extLst>
              <a:ext uri="{FF2B5EF4-FFF2-40B4-BE49-F238E27FC236}">
                <a16:creationId xmlns:a16="http://schemas.microsoft.com/office/drawing/2014/main" id="{60BFFE39-B33B-5E73-D7BA-63B18CBBDA48}"/>
              </a:ext>
            </a:extLst>
          </p:cNvPr>
          <p:cNvGrpSpPr/>
          <p:nvPr/>
        </p:nvGrpSpPr>
        <p:grpSpPr>
          <a:xfrm>
            <a:off x="4692396" y="3329948"/>
            <a:ext cx="801458" cy="964750"/>
            <a:chOff x="4692396" y="1563560"/>
            <a:chExt cx="801458" cy="964750"/>
          </a:xfrm>
        </p:grpSpPr>
        <p:pic>
          <p:nvPicPr>
            <p:cNvPr id="35" name="object 8">
              <a:extLst>
                <a:ext uri="{FF2B5EF4-FFF2-40B4-BE49-F238E27FC236}">
                  <a16:creationId xmlns:a16="http://schemas.microsoft.com/office/drawing/2014/main" id="{C5C5604C-B006-36E8-C10D-35C47D008DF7}"/>
                </a:ext>
              </a:extLst>
            </p:cNvPr>
            <p:cNvPicPr/>
            <p:nvPr/>
          </p:nvPicPr>
          <p:blipFill>
            <a:blip r:embed="rId4" cstate="print"/>
            <a:stretch>
              <a:fillRect/>
            </a:stretch>
          </p:blipFill>
          <p:spPr>
            <a:xfrm>
              <a:off x="4692396" y="1563560"/>
              <a:ext cx="801458" cy="964750"/>
            </a:xfrm>
            <a:prstGeom prst="rect">
              <a:avLst/>
            </a:prstGeom>
          </p:spPr>
        </p:pic>
        <p:sp>
          <p:nvSpPr>
            <p:cNvPr id="36" name="object 20">
              <a:extLst>
                <a:ext uri="{FF2B5EF4-FFF2-40B4-BE49-F238E27FC236}">
                  <a16:creationId xmlns:a16="http://schemas.microsoft.com/office/drawing/2014/main" id="{EDD246FD-766D-7E9F-6625-01B3135C12B4}"/>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3</a:t>
              </a:r>
              <a:endParaRPr sz="3600" dirty="0">
                <a:latin typeface="Arial"/>
                <a:cs typeface="Arial"/>
              </a:endParaRPr>
            </a:p>
          </p:txBody>
        </p:sp>
      </p:grpSp>
      <p:sp>
        <p:nvSpPr>
          <p:cNvPr id="37" name="object 21">
            <a:extLst>
              <a:ext uri="{FF2B5EF4-FFF2-40B4-BE49-F238E27FC236}">
                <a16:creationId xmlns:a16="http://schemas.microsoft.com/office/drawing/2014/main" id="{16275D41-9456-4561-DAD7-7A48F48A5735}"/>
              </a:ext>
            </a:extLst>
          </p:cNvPr>
          <p:cNvSpPr txBox="1"/>
          <p:nvPr/>
        </p:nvSpPr>
        <p:spPr>
          <a:xfrm>
            <a:off x="5611532" y="4242612"/>
            <a:ext cx="3683000" cy="566181"/>
          </a:xfrm>
          <a:prstGeom prst="rect">
            <a:avLst/>
          </a:prstGeom>
        </p:spPr>
        <p:txBody>
          <a:bodyPr vert="horz" wrap="square" lIns="0" tIns="12065" rIns="0" bIns="0" rtlCol="0" anchor="ctr">
            <a:spAutoFit/>
          </a:bodyPr>
          <a:lstStyle/>
          <a:p>
            <a:pPr marL="12700" marR="5080"/>
            <a:r>
              <a:rPr lang="zh-CN" altLang="en-US" sz="3600" b="1" spc="-20" dirty="0">
                <a:solidFill>
                  <a:srgbClr val="001F60"/>
                </a:solidFill>
                <a:latin typeface="Microsoft YaHei" panose="020B0503020204020204" pitchFamily="34" charset="-122"/>
                <a:ea typeface="Microsoft YaHei" panose="020B0503020204020204" pitchFamily="34" charset="-122"/>
                <a:cs typeface="Lantinghei SC Heavy"/>
              </a:rPr>
              <a:t>强化学习经典算法</a:t>
            </a:r>
            <a:endParaRPr lang="en-US" sz="3600" b="1" spc="-50" dirty="0">
              <a:solidFill>
                <a:srgbClr val="001F60"/>
              </a:solidFill>
              <a:latin typeface="Microsoft YaHei" panose="020B0503020204020204" pitchFamily="34" charset="-122"/>
              <a:ea typeface="Microsoft YaHei" panose="020B0503020204020204" pitchFamily="34" charset="-122"/>
              <a:cs typeface="Lantinghei SC Heavy"/>
            </a:endParaRPr>
          </a:p>
        </p:txBody>
      </p:sp>
      <p:grpSp>
        <p:nvGrpSpPr>
          <p:cNvPr id="38" name="组合 37">
            <a:extLst>
              <a:ext uri="{FF2B5EF4-FFF2-40B4-BE49-F238E27FC236}">
                <a16:creationId xmlns:a16="http://schemas.microsoft.com/office/drawing/2014/main" id="{A98BE453-9FA5-E154-B68C-829BD916782A}"/>
              </a:ext>
            </a:extLst>
          </p:cNvPr>
          <p:cNvGrpSpPr/>
          <p:nvPr/>
        </p:nvGrpSpPr>
        <p:grpSpPr>
          <a:xfrm>
            <a:off x="4692396" y="4220514"/>
            <a:ext cx="801458" cy="964750"/>
            <a:chOff x="4692396" y="1563560"/>
            <a:chExt cx="801458" cy="964750"/>
          </a:xfrm>
        </p:grpSpPr>
        <p:pic>
          <p:nvPicPr>
            <p:cNvPr id="39" name="object 8">
              <a:extLst>
                <a:ext uri="{FF2B5EF4-FFF2-40B4-BE49-F238E27FC236}">
                  <a16:creationId xmlns:a16="http://schemas.microsoft.com/office/drawing/2014/main" id="{222A4D65-63B0-A5ED-41BD-44D0BCF9CEBF}"/>
                </a:ext>
              </a:extLst>
            </p:cNvPr>
            <p:cNvPicPr/>
            <p:nvPr/>
          </p:nvPicPr>
          <p:blipFill>
            <a:blip r:embed="rId4" cstate="print"/>
            <a:stretch>
              <a:fillRect/>
            </a:stretch>
          </p:blipFill>
          <p:spPr>
            <a:xfrm>
              <a:off x="4692396" y="1563560"/>
              <a:ext cx="801458" cy="964750"/>
            </a:xfrm>
            <a:prstGeom prst="rect">
              <a:avLst/>
            </a:prstGeom>
          </p:spPr>
        </p:pic>
        <p:sp>
          <p:nvSpPr>
            <p:cNvPr id="40" name="object 20">
              <a:extLst>
                <a:ext uri="{FF2B5EF4-FFF2-40B4-BE49-F238E27FC236}">
                  <a16:creationId xmlns:a16="http://schemas.microsoft.com/office/drawing/2014/main" id="{12F9BA0E-4F77-BEBF-925C-D95A3597AB55}"/>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4</a:t>
              </a:r>
              <a:endParaRPr sz="3600" dirty="0">
                <a:latin typeface="Arial"/>
                <a:cs typeface="Arial"/>
              </a:endParaRPr>
            </a:p>
          </p:txBody>
        </p:sp>
      </p:grpSp>
      <p:sp>
        <p:nvSpPr>
          <p:cNvPr id="24" name="object 21">
            <a:extLst>
              <a:ext uri="{FF2B5EF4-FFF2-40B4-BE49-F238E27FC236}">
                <a16:creationId xmlns:a16="http://schemas.microsoft.com/office/drawing/2014/main" id="{179947F3-A53E-68DD-1FA9-F4356279ACA2}"/>
              </a:ext>
            </a:extLst>
          </p:cNvPr>
          <p:cNvSpPr txBox="1"/>
          <p:nvPr/>
        </p:nvSpPr>
        <p:spPr>
          <a:xfrm>
            <a:off x="5611532" y="5104895"/>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强化学习应用案例</a:t>
            </a:r>
            <a:endParaRPr lang="en-US" altLang="zh-CN"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25" name="组合 24">
            <a:extLst>
              <a:ext uri="{FF2B5EF4-FFF2-40B4-BE49-F238E27FC236}">
                <a16:creationId xmlns:a16="http://schemas.microsoft.com/office/drawing/2014/main" id="{E91F9043-6B10-3476-451A-A406E3302B8F}"/>
              </a:ext>
            </a:extLst>
          </p:cNvPr>
          <p:cNvGrpSpPr/>
          <p:nvPr/>
        </p:nvGrpSpPr>
        <p:grpSpPr>
          <a:xfrm>
            <a:off x="4692396" y="5082797"/>
            <a:ext cx="801458" cy="964750"/>
            <a:chOff x="4692396" y="1563560"/>
            <a:chExt cx="801458" cy="964750"/>
          </a:xfrm>
        </p:grpSpPr>
        <p:pic>
          <p:nvPicPr>
            <p:cNvPr id="28" name="object 8">
              <a:extLst>
                <a:ext uri="{FF2B5EF4-FFF2-40B4-BE49-F238E27FC236}">
                  <a16:creationId xmlns:a16="http://schemas.microsoft.com/office/drawing/2014/main" id="{72DFB79F-E497-FA4A-6065-CABDA7225CB4}"/>
                </a:ext>
              </a:extLst>
            </p:cNvPr>
            <p:cNvPicPr/>
            <p:nvPr/>
          </p:nvPicPr>
          <p:blipFill>
            <a:blip r:embed="rId4" cstate="print"/>
            <a:stretch>
              <a:fillRect/>
            </a:stretch>
          </p:blipFill>
          <p:spPr>
            <a:xfrm>
              <a:off x="4692396" y="1563560"/>
              <a:ext cx="801458" cy="964750"/>
            </a:xfrm>
            <a:prstGeom prst="rect">
              <a:avLst/>
            </a:prstGeom>
          </p:spPr>
        </p:pic>
        <p:sp>
          <p:nvSpPr>
            <p:cNvPr id="29" name="object 20">
              <a:extLst>
                <a:ext uri="{FF2B5EF4-FFF2-40B4-BE49-F238E27FC236}">
                  <a16:creationId xmlns:a16="http://schemas.microsoft.com/office/drawing/2014/main" id="{6F8BE79B-BB93-F5C5-4C3F-9689F299B87F}"/>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5</a:t>
              </a:r>
              <a:endParaRPr sz="3600" dirty="0">
                <a:latin typeface="Arial"/>
                <a:cs typeface="Arial"/>
              </a:endParaRPr>
            </a:p>
          </p:txBody>
        </p:sp>
      </p:grpSp>
    </p:spTree>
    <p:extLst>
      <p:ext uri="{BB962C8B-B14F-4D97-AF65-F5344CB8AC3E}">
        <p14:creationId xmlns:p14="http://schemas.microsoft.com/office/powerpoint/2010/main" val="38694938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32991-D3FB-C846-21CD-E30FB5721331}"/>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AF1B0ED-46C7-7FD4-5A7D-4E1F0DF84B5F}"/>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en" altLang="zh-CN" spc="-10" dirty="0">
                <a:latin typeface="Microsoft YaHei" panose="020B0503020204020204" pitchFamily="34" charset="-122"/>
                <a:ea typeface="Microsoft YaHei" panose="020B0503020204020204" pitchFamily="34" charset="-122"/>
              </a:rPr>
              <a:t>Q-learning</a:t>
            </a:r>
            <a:r>
              <a:rPr lang="zh-CN" altLang="en-US" spc="-10" dirty="0">
                <a:latin typeface="Microsoft YaHei" panose="020B0503020204020204" pitchFamily="34" charset="-122"/>
                <a:ea typeface="Microsoft YaHei" panose="020B0503020204020204" pitchFamily="34" charset="-122"/>
              </a:rPr>
              <a:t>算法</a:t>
            </a:r>
            <a:endParaRPr lang="zh-CN" altLang="en-US"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246DDEB5-0746-6E9D-A8E3-F95846DA7427}"/>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4</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3" name="object 3">
            <a:extLst>
              <a:ext uri="{FF2B5EF4-FFF2-40B4-BE49-F238E27FC236}">
                <a16:creationId xmlns:a16="http://schemas.microsoft.com/office/drawing/2014/main" id="{8E8483C3-C440-3D88-14F4-399D667C4B95}"/>
              </a:ext>
            </a:extLst>
          </p:cNvPr>
          <p:cNvSpPr txBox="1"/>
          <p:nvPr/>
        </p:nvSpPr>
        <p:spPr>
          <a:xfrm>
            <a:off x="739240" y="1119232"/>
            <a:ext cx="11139168" cy="662297"/>
          </a:xfrm>
          <a:prstGeom prst="rect">
            <a:avLst/>
          </a:prstGeom>
        </p:spPr>
        <p:txBody>
          <a:bodyPr vert="horz" wrap="square" lIns="0" tIns="12700" rIns="0" bIns="0" rtlCol="0">
            <a:spAutoFit/>
          </a:bodyPr>
          <a:lstStyle/>
          <a:p>
            <a:pPr marL="12700">
              <a:lnSpc>
                <a:spcPct val="120000"/>
              </a:lnSpc>
              <a:spcBef>
                <a:spcPts val="100"/>
              </a:spcBef>
            </a:pPr>
            <a:r>
              <a:rPr lang="en" altLang="zh-CN" b="0" i="0" u="none" strike="noStrike" dirty="0">
                <a:solidFill>
                  <a:srgbClr val="000000"/>
                </a:solidFill>
                <a:effectLst/>
                <a:latin typeface="Microsoft YaHei" panose="020B0503020204020204" pitchFamily="34" charset="-122"/>
                <a:ea typeface="Microsoft YaHei" panose="020B0503020204020204" pitchFamily="34" charset="-122"/>
              </a:rPr>
              <a:t>Q-learning</a:t>
            </a: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是一种无模型的强化学习算法，用于通过与环境的交互学习最优策略。</a:t>
            </a:r>
            <a:endParaRPr lang="en-US" altLang="zh-CN" b="0" i="0" u="none" strike="noStrike" dirty="0">
              <a:solidFill>
                <a:srgbClr val="000000"/>
              </a:solidFill>
              <a:effectLst/>
              <a:latin typeface="Microsoft YaHei" panose="020B0503020204020204" pitchFamily="34" charset="-122"/>
              <a:ea typeface="Microsoft YaHei" panose="020B0503020204020204" pitchFamily="34" charset="-122"/>
            </a:endParaRPr>
          </a:p>
          <a:p>
            <a:pPr marL="12700">
              <a:lnSpc>
                <a:spcPct val="120000"/>
              </a:lnSpc>
              <a:spcBef>
                <a:spcPts val="100"/>
              </a:spcBef>
            </a:pPr>
            <a:r>
              <a:rPr lang="zh-CN" altLang="zh-CN" sz="1800" b="1" dirty="0">
                <a:effectLst/>
                <a:latin typeface="Microsoft YaHei" panose="020B0503020204020204" pitchFamily="34" charset="-122"/>
                <a:ea typeface="Microsoft YaHei" panose="020B0503020204020204" pitchFamily="34" charset="-122"/>
                <a:cs typeface="Times New Roman" panose="02020603050405020304" pitchFamily="18" charset="0"/>
              </a:rPr>
              <a:t>核心思想：</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通过维护一个</a:t>
            </a:r>
            <a:r>
              <a:rPr lang="en"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rPr>
              <a:t>Q</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值表，记录每个状态</a:t>
            </a:r>
            <a:r>
              <a:rPr lang="en-US"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rPr>
              <a:t>-</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动作对的预期收益，从而指导智能体的决策。</a:t>
            </a:r>
            <a:endParaRPr sz="1800" dirty="0">
              <a:latin typeface="Microsoft YaHei" panose="020B0503020204020204" pitchFamily="34" charset="-122"/>
              <a:ea typeface="Microsoft YaHei" panose="020B0503020204020204" pitchFamily="34" charset="-122"/>
              <a:cs typeface="Lantinghei SC Extralight"/>
            </a:endParaRPr>
          </a:p>
        </p:txBody>
      </p:sp>
      <p:sp>
        <p:nvSpPr>
          <p:cNvPr id="5" name="文本框 4">
            <a:extLst>
              <a:ext uri="{FF2B5EF4-FFF2-40B4-BE49-F238E27FC236}">
                <a16:creationId xmlns:a16="http://schemas.microsoft.com/office/drawing/2014/main" id="{5C96CB43-5692-2C28-8342-278E69C71C55}"/>
              </a:ext>
            </a:extLst>
          </p:cNvPr>
          <p:cNvSpPr txBox="1"/>
          <p:nvPr/>
        </p:nvSpPr>
        <p:spPr>
          <a:xfrm>
            <a:off x="606186" y="2021199"/>
            <a:ext cx="10684666" cy="646331"/>
          </a:xfrm>
          <a:prstGeom prst="rect">
            <a:avLst/>
          </a:prstGeom>
          <a:noFill/>
        </p:spPr>
        <p:txBody>
          <a:bodyPr wrap="square">
            <a:spAutoFit/>
          </a:bodyPr>
          <a:lstStyle/>
          <a:p>
            <a:pPr indent="266700"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表</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记录了在游戏的每个场景（状态）下，采取每个可能动作的预期得分。例如，假设这是一个简单的迷宫游戏，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Q</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表</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可能看起来像这样：</a:t>
            </a:r>
            <a:endParaRPr lang="zh-CN" altLang="zh-CN"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84DD8302-5631-125D-4B81-0F5968FC6DEA}"/>
              </a:ext>
            </a:extLst>
          </p:cNvPr>
          <p:cNvPicPr>
            <a:picLocks noChangeAspect="1"/>
          </p:cNvPicPr>
          <p:nvPr/>
        </p:nvPicPr>
        <p:blipFill>
          <a:blip r:embed="rId3"/>
          <a:stretch>
            <a:fillRect/>
          </a:stretch>
        </p:blipFill>
        <p:spPr>
          <a:xfrm>
            <a:off x="1927473" y="2696280"/>
            <a:ext cx="7931756" cy="2223295"/>
          </a:xfrm>
          <a:prstGeom prst="rect">
            <a:avLst/>
          </a:prstGeom>
        </p:spPr>
      </p:pic>
      <p:sp>
        <p:nvSpPr>
          <p:cNvPr id="8" name="文本框 7">
            <a:extLst>
              <a:ext uri="{FF2B5EF4-FFF2-40B4-BE49-F238E27FC236}">
                <a16:creationId xmlns:a16="http://schemas.microsoft.com/office/drawing/2014/main" id="{6EB21937-6237-D2B6-3B78-5F90A145E950}"/>
              </a:ext>
            </a:extLst>
          </p:cNvPr>
          <p:cNvSpPr txBox="1"/>
          <p:nvPr/>
        </p:nvSpPr>
        <p:spPr>
          <a:xfrm>
            <a:off x="1927473" y="5138603"/>
            <a:ext cx="6686440" cy="1200329"/>
          </a:xfrm>
          <a:prstGeom prst="rect">
            <a:avLst/>
          </a:prstGeom>
          <a:noFill/>
        </p:spPr>
        <p:txBody>
          <a:bodyPr wrap="square">
            <a:spAutoFit/>
          </a:bodyPr>
          <a:lstStyle/>
          <a:p>
            <a:pPr indent="266700" algn="just"/>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这个表格告诉我们：</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buFont typeface="Arial" panose="020B0604020202020204" pitchFamily="34" charset="0"/>
              <a:buChar char="•"/>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在位置</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，向下移动可能是最好的选择（得分</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buFont typeface="Arial" panose="020B0604020202020204" pitchFamily="34" charset="0"/>
              <a:buChar char="•"/>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在位置</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A2</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，向上移动似乎最有利（得分</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buFont typeface="Arial" panose="020B0604020202020204" pitchFamily="34" charset="0"/>
              <a:buChar char="•"/>
            </a:pP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在位置</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B1</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，向右移动可能会有好结果（得分</a:t>
            </a: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64925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181F7-4667-9D5F-37B4-69B8BAFB0B05}"/>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44E0B82-4A29-5C16-A1F6-7D3313569CA2}"/>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en" altLang="zh-CN" spc="-10" dirty="0">
                <a:latin typeface="Microsoft YaHei" panose="020B0503020204020204" pitchFamily="34" charset="-122"/>
                <a:ea typeface="Microsoft YaHei" panose="020B0503020204020204" pitchFamily="34" charset="-122"/>
              </a:rPr>
              <a:t>Q-learning</a:t>
            </a:r>
            <a:r>
              <a:rPr lang="zh-CN" altLang="en-US" spc="-10" dirty="0">
                <a:latin typeface="Microsoft YaHei" panose="020B0503020204020204" pitchFamily="34" charset="-122"/>
                <a:ea typeface="Microsoft YaHei" panose="020B0503020204020204" pitchFamily="34" charset="-122"/>
              </a:rPr>
              <a:t>算法</a:t>
            </a:r>
            <a:endParaRPr lang="zh-CN" altLang="en-US"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58DB5FA3-D27F-F888-C55E-EF1F24153211}"/>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4</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pic>
        <p:nvPicPr>
          <p:cNvPr id="1026" name="Picture 2">
            <a:extLst>
              <a:ext uri="{FF2B5EF4-FFF2-40B4-BE49-F238E27FC236}">
                <a16:creationId xmlns:a16="http://schemas.microsoft.com/office/drawing/2014/main" id="{EBC7832F-8017-B476-7F57-2BF2865804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3653" y="972386"/>
            <a:ext cx="4760732" cy="3173822"/>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E636FD25-A5BF-B181-09C3-00D8C45E7D3B}"/>
              </a:ext>
            </a:extLst>
          </p:cNvPr>
          <p:cNvSpPr txBox="1"/>
          <p:nvPr/>
        </p:nvSpPr>
        <p:spPr>
          <a:xfrm>
            <a:off x="715617" y="1272060"/>
            <a:ext cx="6308035" cy="1722459"/>
          </a:xfrm>
          <a:prstGeom prst="rect">
            <a:avLst/>
          </a:prstGeom>
          <a:noFill/>
        </p:spPr>
        <p:txBody>
          <a:bodyPr wrap="square">
            <a:spAutoFit/>
          </a:bodyPr>
          <a:lstStyle/>
          <a:p>
            <a:pPr indent="266700" algn="just">
              <a:lnSpc>
                <a:spcPct val="120000"/>
              </a:lnSpc>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Q-learning</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不仅考虑即时的奖励，还会考虑这个动作对未来可能带来的影响。</a:t>
            </a: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indent="266700" algn="just">
              <a:lnSpc>
                <a:spcPct val="120000"/>
              </a:lnSpc>
            </a:pP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在我们的迷宫游戏中，可能向右移动立即没有得分，但它把我们带到了一个有很多得分机会的新位置。</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Q-learning</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会学会权衡这种即时奖励和长期利益。</a:t>
            </a:r>
          </a:p>
        </p:txBody>
      </p:sp>
      <p:sp>
        <p:nvSpPr>
          <p:cNvPr id="8" name="文本框 7">
            <a:extLst>
              <a:ext uri="{FF2B5EF4-FFF2-40B4-BE49-F238E27FC236}">
                <a16:creationId xmlns:a16="http://schemas.microsoft.com/office/drawing/2014/main" id="{E005B72F-D37C-98C1-27CE-4BA13D128C34}"/>
              </a:ext>
            </a:extLst>
          </p:cNvPr>
          <p:cNvSpPr txBox="1"/>
          <p:nvPr/>
        </p:nvSpPr>
        <p:spPr>
          <a:xfrm>
            <a:off x="715617" y="3571536"/>
            <a:ext cx="9647583" cy="2485745"/>
          </a:xfrm>
          <a:prstGeom prst="rect">
            <a:avLst/>
          </a:prstGeom>
          <a:noFill/>
        </p:spPr>
        <p:txBody>
          <a:bodyPr wrap="square">
            <a:spAutoFit/>
          </a:bodyPr>
          <a:lstStyle/>
          <a:p>
            <a:pPr algn="l">
              <a:lnSpc>
                <a:spcPct val="120000"/>
              </a:lnSpc>
            </a:pPr>
            <a:r>
              <a:rPr lang="zh-CN" altLang="en-US" sz="2400" b="1" i="0" u="none" strike="noStrike" dirty="0">
                <a:solidFill>
                  <a:srgbClr val="000000"/>
                </a:solidFill>
                <a:effectLst/>
                <a:latin typeface="SimSun" panose="02010600030101010101" pitchFamily="2" charset="-122"/>
                <a:ea typeface="SimSun" panose="02010600030101010101" pitchFamily="2" charset="-122"/>
              </a:rPr>
              <a:t>学习过程</a:t>
            </a:r>
          </a:p>
          <a:p>
            <a:pPr algn="l">
              <a:lnSpc>
                <a:spcPct val="120000"/>
              </a:lnSpc>
              <a:buFont typeface="Arial" panose="020B0604020202020204" pitchFamily="34" charset="0"/>
              <a:buChar char="•"/>
            </a:pPr>
            <a:r>
              <a:rPr lang="zh-CN" altLang="en-US" b="1" i="0" u="none" strike="noStrike" dirty="0">
                <a:solidFill>
                  <a:srgbClr val="000000"/>
                </a:solidFill>
                <a:effectLst/>
                <a:latin typeface="SimSun" panose="02010600030101010101" pitchFamily="2" charset="-122"/>
                <a:ea typeface="SimSun" panose="02010600030101010101" pitchFamily="2" charset="-122"/>
              </a:rPr>
              <a:t>初始化</a:t>
            </a:r>
            <a:r>
              <a:rPr lang="zh-CN" altLang="en-US" b="0" i="0" u="none" strike="noStrike" dirty="0">
                <a:solidFill>
                  <a:srgbClr val="000000"/>
                </a:solidFill>
                <a:effectLst/>
                <a:latin typeface="SimSun" panose="02010600030101010101" pitchFamily="2" charset="-122"/>
                <a:ea typeface="SimSun" panose="02010600030101010101" pitchFamily="2" charset="-122"/>
              </a:rPr>
              <a:t>：开始时，</a:t>
            </a:r>
            <a:r>
              <a:rPr lang="en" altLang="zh-CN" b="0" i="0" u="none" strike="noStrike" dirty="0">
                <a:solidFill>
                  <a:srgbClr val="000000"/>
                </a:solidFill>
                <a:effectLst/>
                <a:latin typeface="SimSun" panose="02010600030101010101" pitchFamily="2" charset="-122"/>
                <a:ea typeface="SimSun" panose="02010600030101010101" pitchFamily="2" charset="-122"/>
              </a:rPr>
              <a:t>Q</a:t>
            </a:r>
            <a:r>
              <a:rPr lang="zh-CN" altLang="en-US" b="0" i="0" u="none" strike="noStrike" dirty="0">
                <a:solidFill>
                  <a:srgbClr val="000000"/>
                </a:solidFill>
                <a:effectLst/>
                <a:latin typeface="SimSun" panose="02010600030101010101" pitchFamily="2" charset="-122"/>
                <a:ea typeface="SimSun" panose="02010600030101010101" pitchFamily="2" charset="-122"/>
              </a:rPr>
              <a:t>表中的所有值通常设为零或随机小值。随后设定学习参数，包括学习率</a:t>
            </a:r>
            <a:r>
              <a:rPr lang="en-US" altLang="zh-CN" b="0" i="0" u="none" strike="noStrike" dirty="0">
                <a:solidFill>
                  <a:srgbClr val="000000"/>
                </a:solidFill>
                <a:effectLst/>
                <a:latin typeface="SimSun" panose="02010600030101010101" pitchFamily="2" charset="-122"/>
                <a:ea typeface="SimSun" panose="02010600030101010101" pitchFamily="2" charset="-122"/>
              </a:rPr>
              <a:t>	</a:t>
            </a:r>
            <a:r>
              <a:rPr lang="zh-CN" altLang="en-US" b="0" i="0" u="none" strike="noStrike" dirty="0">
                <a:solidFill>
                  <a:srgbClr val="000000"/>
                </a:solidFill>
                <a:effectLst/>
                <a:latin typeface="SimSun" panose="02010600030101010101" pitchFamily="2" charset="-122"/>
                <a:ea typeface="SimSun" panose="02010600030101010101" pitchFamily="2" charset="-122"/>
              </a:rPr>
              <a:t>（决定新经历对我们判断的影响程度）以及折扣因子（决定我们看重未来奖励的程</a:t>
            </a:r>
            <a:r>
              <a:rPr lang="en-US" altLang="zh-CN" b="0" i="0" u="none" strike="noStrike" dirty="0">
                <a:solidFill>
                  <a:srgbClr val="000000"/>
                </a:solidFill>
                <a:effectLst/>
                <a:latin typeface="SimSun" panose="02010600030101010101" pitchFamily="2" charset="-122"/>
                <a:ea typeface="SimSun" panose="02010600030101010101" pitchFamily="2" charset="-122"/>
              </a:rPr>
              <a:t>	</a:t>
            </a:r>
            <a:r>
              <a:rPr lang="zh-CN" altLang="en-US" b="0" i="0" u="none" strike="noStrike" dirty="0">
                <a:solidFill>
                  <a:srgbClr val="000000"/>
                </a:solidFill>
                <a:effectLst/>
                <a:latin typeface="SimSun" panose="02010600030101010101" pitchFamily="2" charset="-122"/>
                <a:ea typeface="SimSun" panose="02010600030101010101" pitchFamily="2" charset="-122"/>
              </a:rPr>
              <a:t>度）。</a:t>
            </a:r>
          </a:p>
          <a:p>
            <a:pPr algn="l">
              <a:lnSpc>
                <a:spcPct val="120000"/>
              </a:lnSpc>
              <a:buFont typeface="Arial" panose="020B0604020202020204" pitchFamily="34" charset="0"/>
              <a:buChar char="•"/>
            </a:pPr>
            <a:r>
              <a:rPr lang="zh-CN" altLang="en-US" b="1" i="0" u="none" strike="noStrike" dirty="0">
                <a:solidFill>
                  <a:srgbClr val="000000"/>
                </a:solidFill>
                <a:effectLst/>
                <a:latin typeface="SimSun" panose="02010600030101010101" pitchFamily="2" charset="-122"/>
                <a:ea typeface="SimSun" panose="02010600030101010101" pitchFamily="2" charset="-122"/>
              </a:rPr>
              <a:t>探索与利用</a:t>
            </a:r>
            <a:r>
              <a:rPr lang="zh-CN" altLang="en-US" b="0" i="0" u="none" strike="noStrike" dirty="0">
                <a:solidFill>
                  <a:srgbClr val="000000"/>
                </a:solidFill>
                <a:effectLst/>
                <a:latin typeface="SimSun" panose="02010600030101010101" pitchFamily="2" charset="-122"/>
                <a:ea typeface="SimSun" panose="02010600030101010101" pitchFamily="2" charset="-122"/>
              </a:rPr>
              <a:t>：</a:t>
            </a:r>
          </a:p>
          <a:p>
            <a:pPr marL="742950" lvl="1" indent="-285750" algn="l">
              <a:lnSpc>
                <a:spcPct val="120000"/>
              </a:lnSpc>
              <a:buFont typeface="Arial" panose="020B0604020202020204" pitchFamily="34" charset="0"/>
              <a:buChar char="•"/>
            </a:pPr>
            <a:r>
              <a:rPr lang="zh-CN" altLang="en-US" b="1" i="0" u="none" strike="noStrike" dirty="0">
                <a:solidFill>
                  <a:srgbClr val="000000"/>
                </a:solidFill>
                <a:effectLst/>
                <a:latin typeface="SimSun" panose="02010600030101010101" pitchFamily="2" charset="-122"/>
                <a:ea typeface="SimSun" panose="02010600030101010101" pitchFamily="2" charset="-122"/>
              </a:rPr>
              <a:t>探索（</a:t>
            </a:r>
            <a:r>
              <a:rPr lang="en" altLang="zh-CN" b="1" i="0" u="none" strike="noStrike" dirty="0">
                <a:solidFill>
                  <a:srgbClr val="000000"/>
                </a:solidFill>
                <a:effectLst/>
                <a:latin typeface="SimSun" panose="02010600030101010101" pitchFamily="2" charset="-122"/>
                <a:ea typeface="SimSun" panose="02010600030101010101" pitchFamily="2" charset="-122"/>
              </a:rPr>
              <a:t>Exploration</a:t>
            </a:r>
            <a:r>
              <a:rPr lang="zh-CN" altLang="en" b="1" i="0" u="none" strike="noStrike" dirty="0">
                <a:solidFill>
                  <a:srgbClr val="000000"/>
                </a:solidFill>
                <a:effectLst/>
                <a:latin typeface="SimSun" panose="02010600030101010101" pitchFamily="2" charset="-122"/>
                <a:ea typeface="SimSun" panose="02010600030101010101" pitchFamily="2" charset="-122"/>
              </a:rPr>
              <a:t>）</a:t>
            </a:r>
            <a:r>
              <a:rPr lang="zh-CN" altLang="en" b="0" i="0" u="none" strike="noStrike" dirty="0">
                <a:solidFill>
                  <a:srgbClr val="000000"/>
                </a:solidFill>
                <a:effectLst/>
                <a:latin typeface="SimSun" panose="02010600030101010101" pitchFamily="2" charset="-122"/>
                <a:ea typeface="SimSun" panose="02010600030101010101" pitchFamily="2" charset="-122"/>
              </a:rPr>
              <a:t>：</a:t>
            </a:r>
            <a:r>
              <a:rPr lang="zh-CN" altLang="en-US" b="0" i="0" u="none" strike="noStrike" dirty="0">
                <a:solidFill>
                  <a:srgbClr val="000000"/>
                </a:solidFill>
                <a:effectLst/>
                <a:latin typeface="SimSun" panose="02010600030101010101" pitchFamily="2" charset="-122"/>
                <a:ea typeface="SimSun" panose="02010600030101010101" pitchFamily="2" charset="-122"/>
              </a:rPr>
              <a:t>智能体尝试新的动作，以获得更多的信息。</a:t>
            </a:r>
          </a:p>
          <a:p>
            <a:pPr marL="742950" lvl="1" indent="-285750" algn="l">
              <a:lnSpc>
                <a:spcPct val="120000"/>
              </a:lnSpc>
              <a:buFont typeface="Arial" panose="020B0604020202020204" pitchFamily="34" charset="0"/>
              <a:buChar char="•"/>
            </a:pPr>
            <a:r>
              <a:rPr lang="zh-CN" altLang="en-US" b="1" i="0" u="none" strike="noStrike" dirty="0">
                <a:solidFill>
                  <a:srgbClr val="000000"/>
                </a:solidFill>
                <a:effectLst/>
                <a:latin typeface="SimSun" panose="02010600030101010101" pitchFamily="2" charset="-122"/>
                <a:ea typeface="SimSun" panose="02010600030101010101" pitchFamily="2" charset="-122"/>
              </a:rPr>
              <a:t>利用（</a:t>
            </a:r>
            <a:r>
              <a:rPr lang="en" altLang="zh-CN" b="1" i="0" u="none" strike="noStrike" dirty="0">
                <a:solidFill>
                  <a:srgbClr val="000000"/>
                </a:solidFill>
                <a:effectLst/>
                <a:latin typeface="SimSun" panose="02010600030101010101" pitchFamily="2" charset="-122"/>
                <a:ea typeface="SimSun" panose="02010600030101010101" pitchFamily="2" charset="-122"/>
              </a:rPr>
              <a:t>Exploitation</a:t>
            </a:r>
            <a:r>
              <a:rPr lang="zh-CN" altLang="en" b="1" i="0" u="none" strike="noStrike" dirty="0">
                <a:solidFill>
                  <a:srgbClr val="000000"/>
                </a:solidFill>
                <a:effectLst/>
                <a:latin typeface="SimSun" panose="02010600030101010101" pitchFamily="2" charset="-122"/>
                <a:ea typeface="SimSun" panose="02010600030101010101" pitchFamily="2" charset="-122"/>
              </a:rPr>
              <a:t>）</a:t>
            </a:r>
            <a:r>
              <a:rPr lang="zh-CN" altLang="en" b="0" i="0" u="none" strike="noStrike" dirty="0">
                <a:solidFill>
                  <a:srgbClr val="000000"/>
                </a:solidFill>
                <a:effectLst/>
                <a:latin typeface="SimSun" panose="02010600030101010101" pitchFamily="2" charset="-122"/>
                <a:ea typeface="SimSun" panose="02010600030101010101" pitchFamily="2" charset="-122"/>
              </a:rPr>
              <a:t>：</a:t>
            </a:r>
            <a:r>
              <a:rPr lang="zh-CN" altLang="en-US" b="0" i="0" u="none" strike="noStrike" dirty="0">
                <a:solidFill>
                  <a:srgbClr val="000000"/>
                </a:solidFill>
                <a:effectLst/>
                <a:latin typeface="SimSun" panose="02010600030101010101" pitchFamily="2" charset="-122"/>
                <a:ea typeface="SimSun" panose="02010600030101010101" pitchFamily="2" charset="-122"/>
              </a:rPr>
              <a:t>智能体选择当前已知的最佳动作，基于</a:t>
            </a:r>
            <a:r>
              <a:rPr lang="en" altLang="zh-CN" b="0" i="0" u="none" strike="noStrike" dirty="0">
                <a:solidFill>
                  <a:srgbClr val="000000"/>
                </a:solidFill>
                <a:effectLst/>
                <a:latin typeface="SimSun" panose="02010600030101010101" pitchFamily="2" charset="-122"/>
                <a:ea typeface="SimSun" panose="02010600030101010101" pitchFamily="2" charset="-122"/>
              </a:rPr>
              <a:t>Q</a:t>
            </a:r>
            <a:r>
              <a:rPr lang="zh-CN" altLang="en-US" b="0" i="0" u="none" strike="noStrike" dirty="0">
                <a:solidFill>
                  <a:srgbClr val="000000"/>
                </a:solidFill>
                <a:effectLst/>
                <a:latin typeface="SimSun" panose="02010600030101010101" pitchFamily="2" charset="-122"/>
                <a:ea typeface="SimSun" panose="02010600030101010101" pitchFamily="2" charset="-122"/>
              </a:rPr>
              <a:t>表中的值进行决策。</a:t>
            </a:r>
          </a:p>
        </p:txBody>
      </p:sp>
    </p:spTree>
    <p:extLst>
      <p:ext uri="{BB962C8B-B14F-4D97-AF65-F5344CB8AC3E}">
        <p14:creationId xmlns:p14="http://schemas.microsoft.com/office/powerpoint/2010/main" val="9937759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35A19-BA6B-7E6A-4B5A-2AA24CB08E65}"/>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620FE46-4E7B-2295-32B4-030E96F57DED}"/>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en" altLang="zh-CN" spc="-10" dirty="0">
                <a:latin typeface="Microsoft YaHei" panose="020B0503020204020204" pitchFamily="34" charset="-122"/>
                <a:ea typeface="Microsoft YaHei" panose="020B0503020204020204" pitchFamily="34" charset="-122"/>
              </a:rPr>
              <a:t>Q-learning</a:t>
            </a:r>
            <a:r>
              <a:rPr lang="zh-CN" altLang="en-US" spc="-10" dirty="0">
                <a:latin typeface="Microsoft YaHei" panose="020B0503020204020204" pitchFamily="34" charset="-122"/>
                <a:ea typeface="Microsoft YaHei" panose="020B0503020204020204" pitchFamily="34" charset="-122"/>
              </a:rPr>
              <a:t>算法</a:t>
            </a:r>
            <a:endParaRPr lang="zh-CN" altLang="en-US"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ED4F9C89-D1A4-B0C8-8F7C-3F9CC85381F1}"/>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4</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8" name="文本框 7">
            <a:extLst>
              <a:ext uri="{FF2B5EF4-FFF2-40B4-BE49-F238E27FC236}">
                <a16:creationId xmlns:a16="http://schemas.microsoft.com/office/drawing/2014/main" id="{59643CCA-AA6D-00D4-5D60-09BE2964007E}"/>
              </a:ext>
            </a:extLst>
          </p:cNvPr>
          <p:cNvSpPr txBox="1"/>
          <p:nvPr/>
        </p:nvSpPr>
        <p:spPr>
          <a:xfrm>
            <a:off x="606185" y="1198345"/>
            <a:ext cx="10671415" cy="4498154"/>
          </a:xfrm>
          <a:prstGeom prst="rect">
            <a:avLst/>
          </a:prstGeom>
          <a:noFill/>
        </p:spPr>
        <p:txBody>
          <a:bodyPr wrap="square">
            <a:spAutoFit/>
          </a:bodyPr>
          <a:lstStyle/>
          <a:p>
            <a:pPr algn="l">
              <a:lnSpc>
                <a:spcPct val="120000"/>
              </a:lnSpc>
            </a:pPr>
            <a:r>
              <a:rPr lang="zh-CN" altLang="en-US" sz="2400" b="1" i="0" u="none" strike="noStrike" dirty="0">
                <a:solidFill>
                  <a:srgbClr val="000000"/>
                </a:solidFill>
                <a:effectLst/>
                <a:latin typeface="SimSun" panose="02010600030101010101" pitchFamily="2" charset="-122"/>
                <a:ea typeface="SimSun" panose="02010600030101010101" pitchFamily="2" charset="-122"/>
              </a:rPr>
              <a:t>探索过程</a:t>
            </a:r>
          </a:p>
          <a:p>
            <a:pPr marL="342900" lvl="0" indent="-342900" algn="just">
              <a:buFont typeface="+mj-lt"/>
              <a:buAutoNum type="arabicPeriod"/>
            </a:pPr>
            <a:r>
              <a:rPr lang="zh-CN" alt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观察当前位置：</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假设我们在位置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，周围有墙壁、空地和一个看起来可疑的地砖。</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选择动作：</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大多数时候，我们会选择经验笔记中显示为最佳的动作</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这叫做</a:t>
            </a:r>
            <a:r>
              <a:rPr lang="en-US"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利用</a:t>
            </a:r>
            <a:r>
              <a:rPr lang="en-US"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我们的知识。偶尔我们会随机选择一个动作，哪怕它在我们的笔记里看起来不是最好的。这叫做</a:t>
            </a:r>
            <a:r>
              <a:rPr lang="en-US"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探索</a:t>
            </a:r>
            <a:r>
              <a:rPr lang="en-US"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，为的是发现可能被忽视的好机会。假设这次我们决定向右移动。</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执行动作，观察结果：</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我们向右移动到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，发现我们失去了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更新经验笔记：</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现在我们要更新我们对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向右移动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这个动作的评价。更新公式可以理解为：新评分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旧评分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新鲜度</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即时奖励</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远见</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下一位置的最佳动作评分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旧评分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。假设：旧评分是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，新鲜度（学习率）是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，即时奖励是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（掉入陷阱），远见（折扣因子）是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0.9</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位置的最佳动作评分（假设）是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，那么新评分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0 + 0.1 * (-10 + 0.9 * 5 - 0) = -0.55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。我们将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位置向右移动的评分从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更新为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-0.55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，反映了这是个不太好的选择。</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移动到新位置（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），重复步骤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20000"/>
              </a:lnSpc>
              <a:buFont typeface="+mj-lt"/>
              <a:buAutoNum type="arabicPeriod"/>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当到达终点或失败时，开始新的一轮探索。</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3620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A29C2-D708-BE77-6614-B5DF01D637B9}"/>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EE1B403-85C2-4850-4BC0-F8AF58121FE4}"/>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策略梯度算法</a:t>
            </a:r>
            <a:endParaRPr lang="zh-CN" altLang="en-US" spc="-1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42937C1A-0DF9-38DE-ABB3-DD5EA362A9EE}"/>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4</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3" name="object 3">
            <a:extLst>
              <a:ext uri="{FF2B5EF4-FFF2-40B4-BE49-F238E27FC236}">
                <a16:creationId xmlns:a16="http://schemas.microsoft.com/office/drawing/2014/main" id="{AA7A518B-A3F7-05DA-0BC6-404B23EFFA14}"/>
              </a:ext>
            </a:extLst>
          </p:cNvPr>
          <p:cNvSpPr txBox="1"/>
          <p:nvPr/>
        </p:nvSpPr>
        <p:spPr>
          <a:xfrm>
            <a:off x="739240" y="1119232"/>
            <a:ext cx="10525108" cy="4221477"/>
          </a:xfrm>
          <a:prstGeom prst="rect">
            <a:avLst/>
          </a:prstGeom>
        </p:spPr>
        <p:txBody>
          <a:bodyPr vert="horz" wrap="square" lIns="0" tIns="12700" rIns="0" bIns="0" rtlCol="0">
            <a:spAutoFit/>
          </a:bodyPr>
          <a:lstStyle/>
          <a:p>
            <a:pPr marL="12700">
              <a:lnSpc>
                <a:spcPct val="150000"/>
              </a:lnSpc>
              <a:spcBef>
                <a:spcPts val="100"/>
              </a:spcBef>
            </a:pP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策略梯度算法是一种强化学习方法，通过直接优化策略来提高智能体在环境中的表现。与基于值的方法（如</a:t>
            </a:r>
            <a:r>
              <a:rPr lang="en" altLang="zh-CN" b="0" i="0" u="none" strike="noStrike" dirty="0">
                <a:solidFill>
                  <a:srgbClr val="000000"/>
                </a:solidFill>
                <a:effectLst/>
                <a:latin typeface="Microsoft YaHei" panose="020B0503020204020204" pitchFamily="34" charset="-122"/>
                <a:ea typeface="Microsoft YaHei" panose="020B0503020204020204" pitchFamily="34" charset="-122"/>
              </a:rPr>
              <a:t>Q-learning</a:t>
            </a:r>
            <a:r>
              <a:rPr lang="zh-CN" altLang="en" b="0" i="0" u="none" strike="noStrike" dirty="0">
                <a:solidFill>
                  <a:srgbClr val="000000"/>
                </a:solidFill>
                <a:effectLst/>
                <a:latin typeface="Microsoft YaHei" panose="020B0503020204020204" pitchFamily="34" charset="-122"/>
                <a:ea typeface="Microsoft YaHei" panose="020B0503020204020204" pitchFamily="34" charset="-122"/>
              </a:rPr>
              <a:t>）</a:t>
            </a: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不同，策略梯度算法关注于学习策略本身，而不是状态</a:t>
            </a:r>
            <a:r>
              <a:rPr lang="en-US" altLang="zh-CN" b="0" i="0" u="none" strike="noStrike" dirty="0">
                <a:solidFill>
                  <a:srgbClr val="000000"/>
                </a:solidFill>
                <a:effectLst/>
                <a:latin typeface="Microsoft YaHei" panose="020B0503020204020204" pitchFamily="34" charset="-122"/>
                <a:ea typeface="Microsoft YaHei" panose="020B0503020204020204" pitchFamily="34" charset="-122"/>
              </a:rPr>
              <a:t>-</a:t>
            </a: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动作值函数。</a:t>
            </a:r>
            <a:endParaRPr lang="en-US" altLang="zh-CN" b="0" i="0" u="none" strike="noStrike" dirty="0">
              <a:solidFill>
                <a:srgbClr val="000000"/>
              </a:solidFill>
              <a:effectLst/>
              <a:latin typeface="Microsoft YaHei" panose="020B0503020204020204" pitchFamily="34" charset="-122"/>
              <a:ea typeface="Microsoft YaHei" panose="020B0503020204020204" pitchFamily="34" charset="-122"/>
            </a:endParaRPr>
          </a:p>
          <a:p>
            <a:pPr marL="12700">
              <a:lnSpc>
                <a:spcPct val="150000"/>
              </a:lnSpc>
              <a:spcBef>
                <a:spcPts val="100"/>
              </a:spcBef>
            </a:pPr>
            <a:r>
              <a:rPr lang="zh-CN" altLang="en-US" sz="1800" b="1" dirty="0">
                <a:effectLst/>
                <a:latin typeface="Microsoft YaHei" panose="020B0503020204020204" pitchFamily="34" charset="-122"/>
                <a:ea typeface="Microsoft YaHei" panose="020B0503020204020204" pitchFamily="34" charset="-122"/>
                <a:cs typeface="Times New Roman" panose="02020603050405020304" pitchFamily="18" charset="0"/>
              </a:rPr>
              <a:t>核心思想：</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直接调整策略以最大化预期的总奖励。</a:t>
            </a:r>
            <a:endParaRPr lang="en-US"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12700">
              <a:lnSpc>
                <a:spcPct val="150000"/>
              </a:lnSpc>
              <a:spcBef>
                <a:spcPts val="100"/>
              </a:spcBef>
            </a:pPr>
            <a:r>
              <a:rPr lang="zh-CN" altLang="en-US" b="1" dirty="0">
                <a:latin typeface="Microsoft YaHei" panose="020B0503020204020204" pitchFamily="34" charset="-122"/>
                <a:ea typeface="Microsoft YaHei" panose="020B0503020204020204" pitchFamily="34" charset="-122"/>
                <a:cs typeface="Times New Roman" panose="02020603050405020304" pitchFamily="18" charset="0"/>
              </a:rPr>
              <a:t>优点</a:t>
            </a:r>
            <a:r>
              <a:rPr lang="zh-CN" altLang="en-US" sz="1800" b="1" dirty="0">
                <a:effectLst/>
                <a:latin typeface="Microsoft YaHei" panose="020B0503020204020204" pitchFamily="34" charset="-122"/>
                <a:ea typeface="Microsoft YaHei" panose="020B0503020204020204" pitchFamily="34" charset="-122"/>
                <a:cs typeface="Times New Roman" panose="02020603050405020304" pitchFamily="18" charset="0"/>
              </a:rPr>
              <a:t>：   </a:t>
            </a:r>
            <a:r>
              <a:rPr lang="zh-CN" altLang="en-US" dirty="0">
                <a:latin typeface="Microsoft YaHei" panose="020B0503020204020204" pitchFamily="34" charset="-122"/>
                <a:ea typeface="Microsoft YaHei" panose="020B0503020204020204" pitchFamily="34" charset="-122"/>
                <a:cs typeface="Times New Roman" panose="02020603050405020304" pitchFamily="18" charset="0"/>
              </a:rPr>
              <a:t>可以直接优化策略，适用于高维和连续的动作空间，适合复杂任务。</a:t>
            </a:r>
            <a:endParaRPr lang="en-US" altLang="zh-CN" dirty="0">
              <a:latin typeface="Microsoft YaHei" panose="020B0503020204020204" pitchFamily="34" charset="-122"/>
              <a:ea typeface="Microsoft YaHei" panose="020B0503020204020204" pitchFamily="34" charset="-122"/>
              <a:cs typeface="Times New Roman" panose="02020603050405020304" pitchFamily="18" charset="0"/>
            </a:endParaRPr>
          </a:p>
          <a:p>
            <a:pPr marL="12700">
              <a:lnSpc>
                <a:spcPct val="150000"/>
              </a:lnSpc>
              <a:spcBef>
                <a:spcPts val="100"/>
              </a:spcBef>
            </a:pPr>
            <a:r>
              <a:rPr lang="en-US" altLang="zh-CN" dirty="0">
                <a:latin typeface="Microsoft YaHei" panose="020B0503020204020204" pitchFamily="34" charset="-122"/>
                <a:ea typeface="Microsoft YaHei" panose="020B0503020204020204" pitchFamily="34" charset="-122"/>
                <a:cs typeface="Times New Roman" panose="02020603050405020304" pitchFamily="18" charset="0"/>
              </a:rPr>
              <a:t>	</a:t>
            </a:r>
            <a:r>
              <a:rPr lang="zh-CN" altLang="en-US" dirty="0">
                <a:latin typeface="Microsoft YaHei" panose="020B0503020204020204" pitchFamily="34" charset="-122"/>
                <a:ea typeface="Microsoft YaHei" panose="020B0503020204020204" pitchFamily="34" charset="-122"/>
                <a:cs typeface="Times New Roman" panose="02020603050405020304" pitchFamily="18" charset="0"/>
              </a:rPr>
              <a:t>可以直接学习复杂的策略，无需构建值函数。</a:t>
            </a:r>
            <a:endParaRPr lang="en-US" altLang="zh-CN" dirty="0">
              <a:latin typeface="Microsoft YaHei" panose="020B0503020204020204" pitchFamily="34" charset="-122"/>
              <a:ea typeface="Microsoft YaHei" panose="020B0503020204020204" pitchFamily="34" charset="-122"/>
              <a:cs typeface="Times New Roman" panose="02020603050405020304" pitchFamily="18" charset="0"/>
            </a:endParaRPr>
          </a:p>
          <a:p>
            <a:pPr marL="12700">
              <a:lnSpc>
                <a:spcPct val="150000"/>
              </a:lnSpc>
              <a:spcBef>
                <a:spcPts val="100"/>
              </a:spcBef>
            </a:pPr>
            <a:r>
              <a:rPr lang="en-US" altLang="zh-CN" dirty="0">
                <a:latin typeface="Microsoft YaHei" panose="020B0503020204020204" pitchFamily="34" charset="-122"/>
                <a:ea typeface="Microsoft YaHei" panose="020B0503020204020204" pitchFamily="34" charset="-122"/>
                <a:cs typeface="Times New Roman" panose="02020603050405020304" pitchFamily="18" charset="0"/>
              </a:rPr>
              <a:t>	</a:t>
            </a:r>
            <a:r>
              <a:rPr lang="zh-CN" altLang="en-US" dirty="0">
                <a:latin typeface="Microsoft YaHei" panose="020B0503020204020204" pitchFamily="34" charset="-122"/>
                <a:ea typeface="Microsoft YaHei" panose="020B0503020204020204" pitchFamily="34" charset="-122"/>
                <a:cs typeface="Times New Roman" panose="02020603050405020304" pitchFamily="18" charset="0"/>
              </a:rPr>
              <a:t>在理论上，策略梯度算法可以收敛到最优策略，特别是当使用足够的探索时。</a:t>
            </a:r>
            <a:endParaRPr lang="en-US" altLang="zh-CN" dirty="0">
              <a:latin typeface="Microsoft YaHei" panose="020B0503020204020204" pitchFamily="34" charset="-122"/>
              <a:ea typeface="Microsoft YaHei" panose="020B0503020204020204" pitchFamily="34" charset="-122"/>
              <a:cs typeface="Times New Roman" panose="02020603050405020304" pitchFamily="18" charset="0"/>
            </a:endParaRPr>
          </a:p>
          <a:p>
            <a:pPr marL="12700">
              <a:lnSpc>
                <a:spcPct val="150000"/>
              </a:lnSpc>
              <a:spcBef>
                <a:spcPts val="100"/>
              </a:spcBef>
            </a:pPr>
            <a:r>
              <a:rPr lang="zh-CN" altLang="en-US" sz="1800" b="1" dirty="0">
                <a:effectLst/>
                <a:latin typeface="Microsoft YaHei" panose="020B0503020204020204" pitchFamily="34" charset="-122"/>
                <a:ea typeface="Microsoft YaHei" panose="020B0503020204020204" pitchFamily="34" charset="-122"/>
                <a:cs typeface="Times New Roman" panose="02020603050405020304" pitchFamily="18" charset="0"/>
              </a:rPr>
              <a:t>缺点：   </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可能受到方差较大的影响，需要有效的梯度估计。</a:t>
            </a:r>
            <a:endParaRPr lang="en-US"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12700">
              <a:lnSpc>
                <a:spcPct val="150000"/>
              </a:lnSpc>
              <a:spcBef>
                <a:spcPts val="100"/>
              </a:spcBef>
            </a:pPr>
            <a:r>
              <a:rPr lang="en-US" altLang="zh-CN" sz="1800" dirty="0">
                <a:latin typeface="Microsoft YaHei" panose="020B0503020204020204" pitchFamily="34" charset="-122"/>
                <a:ea typeface="Microsoft YaHei" panose="020B0503020204020204" pitchFamily="34" charset="-122"/>
                <a:cs typeface="Lantinghei SC Extralight"/>
              </a:rPr>
              <a:t>	</a:t>
            </a:r>
            <a:r>
              <a:rPr lang="zh-CN" altLang="en-US" sz="1800" dirty="0">
                <a:latin typeface="Microsoft YaHei" panose="020B0503020204020204" pitchFamily="34" charset="-122"/>
                <a:ea typeface="Microsoft YaHei" panose="020B0503020204020204" pitchFamily="34" charset="-122"/>
                <a:cs typeface="Lantinghei SC Extralight"/>
              </a:rPr>
              <a:t>收敛速度通常较慢，需要更多的样本来达到满意的性能。</a:t>
            </a:r>
            <a:endParaRPr lang="en-US" altLang="zh-CN" sz="1800" dirty="0">
              <a:latin typeface="Microsoft YaHei" panose="020B0503020204020204" pitchFamily="34" charset="-122"/>
              <a:ea typeface="Microsoft YaHei" panose="020B0503020204020204" pitchFamily="34" charset="-122"/>
              <a:cs typeface="Lantinghei SC Extralight"/>
            </a:endParaRPr>
          </a:p>
          <a:p>
            <a:pPr marL="12700">
              <a:lnSpc>
                <a:spcPct val="150000"/>
              </a:lnSpc>
              <a:spcBef>
                <a:spcPts val="100"/>
              </a:spcBef>
            </a:pPr>
            <a:r>
              <a:rPr lang="en-US" altLang="zh-CN" sz="1800" dirty="0">
                <a:latin typeface="Microsoft YaHei" panose="020B0503020204020204" pitchFamily="34" charset="-122"/>
                <a:ea typeface="Microsoft YaHei" panose="020B0503020204020204" pitchFamily="34" charset="-122"/>
                <a:cs typeface="Lantinghei SC Extralight"/>
              </a:rPr>
              <a:t>	</a:t>
            </a:r>
            <a:r>
              <a:rPr lang="zh-CN" altLang="en-US" sz="1800" dirty="0">
                <a:latin typeface="Microsoft YaHei" panose="020B0503020204020204" pitchFamily="34" charset="-122"/>
                <a:ea typeface="Microsoft YaHei" panose="020B0503020204020204" pitchFamily="34" charset="-122"/>
                <a:cs typeface="Lantinghei SC Extralight"/>
              </a:rPr>
              <a:t>算法性能往往对学习率、折扣因子等超参数非常敏感，调参过程可能较为复杂。</a:t>
            </a:r>
            <a:endParaRPr lang="en-US" altLang="zh-CN" sz="1800" dirty="0">
              <a:latin typeface="Microsoft YaHei" panose="020B0503020204020204" pitchFamily="34" charset="-122"/>
              <a:ea typeface="Microsoft YaHei" panose="020B0503020204020204" pitchFamily="34" charset="-122"/>
              <a:cs typeface="Lantinghei SC Extralight"/>
            </a:endParaRPr>
          </a:p>
          <a:p>
            <a:pPr marL="12700">
              <a:lnSpc>
                <a:spcPct val="150000"/>
              </a:lnSpc>
              <a:spcBef>
                <a:spcPts val="100"/>
              </a:spcBef>
            </a:pPr>
            <a:r>
              <a:rPr lang="en-US" altLang="zh-CN" sz="1800" dirty="0">
                <a:latin typeface="Microsoft YaHei" panose="020B0503020204020204" pitchFamily="34" charset="-122"/>
                <a:ea typeface="Microsoft YaHei" panose="020B0503020204020204" pitchFamily="34" charset="-122"/>
                <a:cs typeface="Lantinghei SC Extralight"/>
              </a:rPr>
              <a:t>	</a:t>
            </a:r>
            <a:r>
              <a:rPr lang="zh-CN" altLang="en-US" sz="1800" dirty="0">
                <a:latin typeface="Microsoft YaHei" panose="020B0503020204020204" pitchFamily="34" charset="-122"/>
                <a:ea typeface="Microsoft YaHei" panose="020B0503020204020204" pitchFamily="34" charset="-122"/>
                <a:cs typeface="Lantinghei SC Extralight"/>
              </a:rPr>
              <a:t>在某些情况下，仍可能陷入局部最优解。</a:t>
            </a:r>
          </a:p>
        </p:txBody>
      </p:sp>
    </p:spTree>
    <p:extLst>
      <p:ext uri="{BB962C8B-B14F-4D97-AF65-F5344CB8AC3E}">
        <p14:creationId xmlns:p14="http://schemas.microsoft.com/office/powerpoint/2010/main" val="3842601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3518A2-6D83-5B4D-A7D0-450248E3FF56}"/>
              </a:ext>
            </a:extLst>
          </p:cNvPr>
          <p:cNvSpPr>
            <a:spLocks noGrp="1"/>
          </p:cNvSpPr>
          <p:nvPr>
            <p:ph type="title"/>
          </p:nvPr>
        </p:nvSpPr>
        <p:spPr/>
        <p:txBody>
          <a:bodyPr/>
          <a:lstStyle/>
          <a:p>
            <a:r>
              <a:rPr kumimoji="1" lang="zh-CN" altLang="en-US" dirty="0"/>
              <a:t>重点回顾</a:t>
            </a:r>
          </a:p>
        </p:txBody>
      </p:sp>
      <p:sp>
        <p:nvSpPr>
          <p:cNvPr id="4" name="文本占位符 3">
            <a:extLst>
              <a:ext uri="{FF2B5EF4-FFF2-40B4-BE49-F238E27FC236}">
                <a16:creationId xmlns:a16="http://schemas.microsoft.com/office/drawing/2014/main" id="{3051390A-5E60-DD4B-9DBA-840ED6EB8590}"/>
              </a:ext>
            </a:extLst>
          </p:cNvPr>
          <p:cNvSpPr>
            <a:spLocks noGrp="1"/>
          </p:cNvSpPr>
          <p:nvPr>
            <p:ph type="body" sz="quarter" idx="13"/>
          </p:nvPr>
        </p:nvSpPr>
        <p:spPr/>
        <p:txBody>
          <a:bodyPr/>
          <a:lstStyle/>
          <a:p>
            <a:r>
              <a:rPr kumimoji="1" lang="en-US" altLang="zh-CN" dirty="0"/>
              <a:t>0</a:t>
            </a:r>
            <a:endParaRPr kumimoji="1" lang="zh-CN" altLang="en-US" dirty="0"/>
          </a:p>
        </p:txBody>
      </p:sp>
      <p:sp>
        <p:nvSpPr>
          <p:cNvPr id="7" name="内容占位符 6">
            <a:extLst>
              <a:ext uri="{FF2B5EF4-FFF2-40B4-BE49-F238E27FC236}">
                <a16:creationId xmlns:a16="http://schemas.microsoft.com/office/drawing/2014/main" id="{8ACB4607-06F4-A34F-82F7-A82A05E43748}"/>
              </a:ext>
            </a:extLst>
          </p:cNvPr>
          <p:cNvSpPr>
            <a:spLocks noGrp="1"/>
          </p:cNvSpPr>
          <p:nvPr>
            <p:ph idx="1"/>
          </p:nvPr>
        </p:nvSpPr>
        <p:spPr>
          <a:xfrm>
            <a:off x="359999" y="1008000"/>
            <a:ext cx="4975571" cy="2639872"/>
          </a:xfrm>
        </p:spPr>
        <p:txBody>
          <a:bodyPr>
            <a:normAutofit fontScale="85000" lnSpcReduction="10000"/>
          </a:bodyPr>
          <a:lstStyle/>
          <a:p>
            <a:pPr marL="342900" indent="-342900">
              <a:lnSpc>
                <a:spcPct val="120000"/>
              </a:lnSpc>
              <a:spcBef>
                <a:spcPts val="0"/>
              </a:spcBef>
              <a:buFont typeface="Wingdings" pitchFamily="2" charset="2"/>
              <a:buChar char="p"/>
              <a:defRPr/>
            </a:pPr>
            <a:r>
              <a:rPr lang="zh-CN" altLang="en-US" b="1" dirty="0">
                <a:effectLst/>
                <a:latin typeface="Lantinghei SC Demibold" panose="02000000000000000000" pitchFamily="2" charset="-122"/>
                <a:ea typeface="Lantinghei SC Demibold" panose="02000000000000000000" pitchFamily="2" charset="-122"/>
              </a:rPr>
              <a:t>机器学习的定义：</a:t>
            </a:r>
            <a:endParaRPr lang="en-US" altLang="zh-CN" b="1" dirty="0">
              <a:effectLst/>
              <a:latin typeface="Lantinghei SC Demibold" panose="02000000000000000000" pitchFamily="2" charset="-122"/>
              <a:ea typeface="Lantinghei SC Demibold" panose="02000000000000000000" pitchFamily="2" charset="-122"/>
            </a:endParaRPr>
          </a:p>
          <a:p>
            <a:pPr marL="800100" lvl="1" indent="-342900">
              <a:lnSpc>
                <a:spcPct val="120000"/>
              </a:lnSpc>
              <a:spcBef>
                <a:spcPts val="0"/>
              </a:spcBef>
              <a:buFont typeface="Wingdings" pitchFamily="2" charset="2"/>
              <a:buChar char="p"/>
              <a:defRPr/>
            </a:pPr>
            <a:r>
              <a:rPr lang="zh-CN" altLang="en-US" sz="2000" b="1" dirty="0">
                <a:effectLst/>
                <a:latin typeface="KaiTi" panose="02010609060101010101" pitchFamily="49" charset="-122"/>
                <a:ea typeface="KaiTi" panose="02010609060101010101" pitchFamily="49" charset="-122"/>
              </a:rPr>
              <a:t>已知给出一个</a:t>
            </a:r>
            <a:r>
              <a:rPr lang="zh-CN" altLang="en-US" sz="2000" b="1" dirty="0">
                <a:solidFill>
                  <a:srgbClr val="FF0000"/>
                </a:solidFill>
                <a:effectLst/>
                <a:latin typeface="KaiTi" panose="02010609060101010101" pitchFamily="49" charset="-122"/>
                <a:ea typeface="KaiTi" panose="02010609060101010101" pitchFamily="49" charset="-122"/>
              </a:rPr>
              <a:t>数据集</a:t>
            </a:r>
            <a:r>
              <a:rPr lang="en-US" altLang="zh-CN" sz="2000" b="1" dirty="0">
                <a:solidFill>
                  <a:srgbClr val="FF0000"/>
                </a:solidFill>
                <a:effectLst/>
                <a:latin typeface="KaiTi" panose="02010609060101010101" pitchFamily="49" charset="-122"/>
                <a:ea typeface="KaiTi" panose="02010609060101010101" pitchFamily="49" charset="-122"/>
              </a:rPr>
              <a:t>Dataset</a:t>
            </a:r>
            <a:r>
              <a:rPr lang="zh-CN" altLang="en-US" sz="2000" b="1" dirty="0">
                <a:solidFill>
                  <a:srgbClr val="FF0000"/>
                </a:solidFill>
                <a:effectLst/>
                <a:latin typeface="KaiTi" panose="02010609060101010101" pitchFamily="49" charset="-122"/>
                <a:ea typeface="KaiTi" panose="02010609060101010101" pitchFamily="49" charset="-122"/>
              </a:rPr>
              <a:t>（</a:t>
            </a:r>
            <a:r>
              <a:rPr lang="en" altLang="zh-CN" sz="2000" b="1" dirty="0">
                <a:effectLst/>
                <a:latin typeface="KaiTi" panose="02010609060101010101" pitchFamily="49" charset="-122"/>
                <a:ea typeface="KaiTi" panose="02010609060101010101" pitchFamily="49" charset="-122"/>
              </a:rPr>
              <a:t>X</a:t>
            </a:r>
            <a:r>
              <a:rPr lang="zh-CN" altLang="en" sz="2000" b="1" dirty="0">
                <a:effectLst/>
                <a:latin typeface="KaiTi" panose="02010609060101010101" pitchFamily="49" charset="-122"/>
                <a:ea typeface="KaiTi" panose="02010609060101010101" pitchFamily="49" charset="-122"/>
              </a:rPr>
              <a:t>，</a:t>
            </a:r>
            <a:r>
              <a:rPr lang="en"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a:t>
            </a:r>
            <a:r>
              <a:rPr lang="zh-CN" altLang="en" sz="2000" b="1" dirty="0">
                <a:latin typeface="KaiTi" panose="02010609060101010101" pitchFamily="49" charset="-122"/>
                <a:ea typeface="KaiTi" panose="02010609060101010101" pitchFamily="49" charset="-122"/>
              </a:rPr>
              <a:t>，</a:t>
            </a:r>
            <a:r>
              <a:rPr lang="en"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与</a:t>
            </a:r>
            <a:r>
              <a:rPr lang="en" altLang="zh-CN" sz="2000" b="1" dirty="0">
                <a:latin typeface="KaiTi" panose="02010609060101010101" pitchFamily="49" charset="-122"/>
                <a:ea typeface="KaiTi" panose="02010609060101010101" pitchFamily="49" charset="-122"/>
              </a:rPr>
              <a:t>X</a:t>
            </a:r>
            <a:r>
              <a:rPr lang="zh-CN" altLang="en-US" sz="2000" b="1" dirty="0">
                <a:latin typeface="KaiTi" panose="02010609060101010101" pitchFamily="49" charset="-122"/>
                <a:ea typeface="KaiTi" panose="02010609060101010101" pitchFamily="49" charset="-122"/>
              </a:rPr>
              <a:t>存在某种对应关系，</a:t>
            </a:r>
            <a:r>
              <a:rPr lang="en"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称为</a:t>
            </a:r>
            <a:r>
              <a:rPr lang="en" altLang="zh-CN" sz="2000" b="1" dirty="0">
                <a:latin typeface="KaiTi" panose="02010609060101010101" pitchFamily="49" charset="-122"/>
                <a:ea typeface="KaiTi" panose="02010609060101010101" pitchFamily="49" charset="-122"/>
              </a:rPr>
              <a:t>X</a:t>
            </a:r>
            <a:r>
              <a:rPr lang="zh-CN" altLang="en-US" sz="2000" b="1" dirty="0">
                <a:latin typeface="KaiTi" panose="02010609060101010101" pitchFamily="49" charset="-122"/>
                <a:ea typeface="KaiTi" panose="02010609060101010101" pitchFamily="49" charset="-122"/>
              </a:rPr>
              <a:t>的标签。</a:t>
            </a:r>
            <a:endParaRPr lang="en-US" altLang="zh-CN" sz="2000" b="1" dirty="0">
              <a:latin typeface="KaiTi" panose="02010609060101010101" pitchFamily="49" charset="-122"/>
              <a:ea typeface="KaiTi" panose="02010609060101010101" pitchFamily="49" charset="-122"/>
            </a:endParaRPr>
          </a:p>
          <a:p>
            <a:pPr marL="800100" lvl="1" indent="-342900">
              <a:lnSpc>
                <a:spcPct val="120000"/>
              </a:lnSpc>
              <a:spcBef>
                <a:spcPts val="0"/>
              </a:spcBef>
              <a:buFont typeface="Wingdings" pitchFamily="2" charset="2"/>
              <a:buChar char="p"/>
              <a:defRPr/>
            </a:pPr>
            <a:r>
              <a:rPr lang="zh-CN" altLang="en-US" sz="2000" b="1" dirty="0">
                <a:latin typeface="KaiTi" panose="02010609060101010101" pitchFamily="49" charset="-122"/>
                <a:ea typeface="KaiTi" panose="02010609060101010101" pitchFamily="49" charset="-122"/>
              </a:rPr>
              <a:t>现在要寻找一个函数或模型</a:t>
            </a:r>
            <a:r>
              <a:rPr lang="en" altLang="zh-CN" sz="2000" b="1" dirty="0">
                <a:latin typeface="KaiTi" panose="02010609060101010101" pitchFamily="49" charset="-122"/>
                <a:ea typeface="KaiTi" panose="02010609060101010101" pitchFamily="49" charset="-122"/>
              </a:rPr>
              <a:t>F</a:t>
            </a:r>
            <a:r>
              <a:rPr lang="zh-CN" altLang="en"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使得</a:t>
            </a:r>
            <a:r>
              <a:rPr lang="en" altLang="zh-CN" sz="2000" b="1" dirty="0">
                <a:latin typeface="KaiTi" panose="02010609060101010101" pitchFamily="49" charset="-122"/>
                <a:ea typeface="KaiTi" panose="02010609060101010101" pitchFamily="49" charset="-122"/>
              </a:rPr>
              <a:t>F</a:t>
            </a:r>
            <a:r>
              <a:rPr lang="zh-CN" altLang="en-US" sz="2000" b="1" dirty="0">
                <a:latin typeface="KaiTi" panose="02010609060101010101" pitchFamily="49" charset="-122"/>
                <a:ea typeface="KaiTi" panose="02010609060101010101" pitchFamily="49" charset="-122"/>
              </a:rPr>
              <a:t>作用在</a:t>
            </a:r>
            <a:r>
              <a:rPr lang="en" altLang="zh-CN" sz="2000" b="1" dirty="0">
                <a:latin typeface="KaiTi" panose="02010609060101010101" pitchFamily="49" charset="-122"/>
                <a:ea typeface="KaiTi" panose="02010609060101010101" pitchFamily="49" charset="-122"/>
              </a:rPr>
              <a:t>X</a:t>
            </a:r>
            <a:r>
              <a:rPr lang="zh-CN" altLang="en-US" sz="2000" b="1" dirty="0">
                <a:latin typeface="KaiTi" panose="02010609060101010101" pitchFamily="49" charset="-122"/>
                <a:ea typeface="KaiTi" panose="02010609060101010101" pitchFamily="49" charset="-122"/>
              </a:rPr>
              <a:t>上之后的结果是</a:t>
            </a:r>
            <a:r>
              <a:rPr lang="en-US" altLang="zh-CN" sz="2000" b="1" dirty="0">
                <a:latin typeface="KaiTi" panose="02010609060101010101" pitchFamily="49" charset="-122"/>
                <a:ea typeface="KaiTi" panose="02010609060101010101" pitchFamily="49" charset="-122"/>
              </a:rPr>
              <a:t>Y'=F</a:t>
            </a:r>
            <a:r>
              <a:rPr lang="zh-CN" altLang="en-US" sz="2000" b="1" dirty="0">
                <a:latin typeface="KaiTi" panose="02010609060101010101" pitchFamily="49" charset="-122"/>
                <a:ea typeface="KaiTi" panose="02010609060101010101" pitchFamily="49" charset="-122"/>
              </a:rPr>
              <a:t>（</a:t>
            </a:r>
            <a:r>
              <a:rPr lang="en-US" altLang="zh-CN" sz="2000" b="1" dirty="0">
                <a:latin typeface="KaiTi" panose="02010609060101010101" pitchFamily="49" charset="-122"/>
                <a:ea typeface="KaiTi" panose="02010609060101010101" pitchFamily="49" charset="-122"/>
              </a:rPr>
              <a:t>X</a:t>
            </a:r>
            <a:r>
              <a:rPr lang="zh-CN" altLang="en-US" sz="2000" b="1" dirty="0">
                <a:latin typeface="KaiTi" panose="02010609060101010101" pitchFamily="49" charset="-122"/>
                <a:ea typeface="KaiTi" panose="02010609060101010101" pitchFamily="49" charset="-122"/>
              </a:rPr>
              <a:t>），满足｜</a:t>
            </a:r>
            <a:r>
              <a:rPr lang="en" altLang="zh-CN" sz="2000" b="1" dirty="0">
                <a:latin typeface="KaiTi" panose="02010609060101010101" pitchFamily="49" charset="-122"/>
                <a:ea typeface="KaiTi" panose="02010609060101010101" pitchFamily="49" charset="-122"/>
              </a:rPr>
              <a:t>Y</a:t>
            </a:r>
            <a:r>
              <a:rPr lang="en-US"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｜尽可能小，</a:t>
            </a:r>
            <a:r>
              <a:rPr lang="en-US"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最大化接近</a:t>
            </a:r>
            <a:r>
              <a:rPr lang="en-US" altLang="zh-CN" sz="2000" b="1" dirty="0">
                <a:latin typeface="KaiTi" panose="02010609060101010101" pitchFamily="49" charset="-122"/>
                <a:ea typeface="KaiTi" panose="02010609060101010101" pitchFamily="49" charset="-122"/>
              </a:rPr>
              <a:t>Y</a:t>
            </a:r>
            <a:r>
              <a:rPr lang="zh-CN" altLang="en" sz="2000" b="1" dirty="0">
                <a:latin typeface="KaiTi" panose="02010609060101010101" pitchFamily="49" charset="-122"/>
                <a:ea typeface="KaiTi" panose="02010609060101010101" pitchFamily="49" charset="-122"/>
              </a:rPr>
              <a:t>。</a:t>
            </a:r>
            <a:endParaRPr lang="en-US" altLang="zh-CN" sz="2000" b="1" dirty="0">
              <a:latin typeface="KaiTi" panose="02010609060101010101" pitchFamily="49" charset="-122"/>
              <a:ea typeface="KaiTi" panose="02010609060101010101" pitchFamily="49" charset="-122"/>
            </a:endParaRPr>
          </a:p>
          <a:p>
            <a:pPr marL="800100" lvl="1" indent="-342900">
              <a:lnSpc>
                <a:spcPct val="120000"/>
              </a:lnSpc>
              <a:spcBef>
                <a:spcPts val="0"/>
              </a:spcBef>
              <a:buFont typeface="Wingdings" pitchFamily="2" charset="2"/>
              <a:buChar char="p"/>
              <a:defRPr/>
            </a:pPr>
            <a:r>
              <a:rPr lang="zh-CN" altLang="en-US" sz="2000" b="1" dirty="0">
                <a:latin typeface="KaiTi" panose="02010609060101010101" pitchFamily="49" charset="-122"/>
                <a:ea typeface="KaiTi" panose="02010609060101010101" pitchFamily="49" charset="-122"/>
              </a:rPr>
              <a:t>我们把利用机器的算法寻找函数</a:t>
            </a:r>
            <a:r>
              <a:rPr lang="en" altLang="zh-CN" sz="2000" b="1" dirty="0">
                <a:latin typeface="KaiTi" panose="02010609060101010101" pitchFamily="49" charset="-122"/>
                <a:ea typeface="KaiTi" panose="02010609060101010101" pitchFamily="49" charset="-122"/>
              </a:rPr>
              <a:t>F</a:t>
            </a:r>
            <a:r>
              <a:rPr lang="zh-CN" altLang="en-US" sz="2000" b="1" dirty="0">
                <a:latin typeface="KaiTi" panose="02010609060101010101" pitchFamily="49" charset="-122"/>
                <a:ea typeface="KaiTi" panose="02010609060101010101" pitchFamily="49" charset="-122"/>
              </a:rPr>
              <a:t>的过程称为</a:t>
            </a:r>
            <a:r>
              <a:rPr lang="zh-CN" altLang="en-US" sz="2000" b="1" dirty="0">
                <a:solidFill>
                  <a:srgbClr val="FF0000"/>
                </a:solidFill>
                <a:latin typeface="KaiTi" panose="02010609060101010101" pitchFamily="49" charset="-122"/>
                <a:ea typeface="KaiTi" panose="02010609060101010101" pitchFamily="49" charset="-122"/>
              </a:rPr>
              <a:t>机器学习</a:t>
            </a:r>
            <a:r>
              <a:rPr lang="zh-CN" altLang="en-US" sz="2000" b="1" dirty="0">
                <a:latin typeface="KaiTi" panose="02010609060101010101" pitchFamily="49" charset="-122"/>
                <a:ea typeface="KaiTi" panose="02010609060101010101" pitchFamily="49" charset="-122"/>
              </a:rPr>
              <a:t>。</a:t>
            </a:r>
            <a:endParaRPr lang="en-US" altLang="zh-CN" sz="2000" b="1" dirty="0">
              <a:latin typeface="KaiTi" panose="02010609060101010101" pitchFamily="49" charset="-122"/>
              <a:ea typeface="KaiTi" panose="02010609060101010101" pitchFamily="49" charset="-122"/>
            </a:endParaRPr>
          </a:p>
          <a:p>
            <a:pPr marL="342900" marR="0" lvl="0" indent="-342900" algn="l" defTabSz="914400" rtl="0" eaLnBrk="1" fontAlgn="auto" latinLnBrk="0" hangingPunct="1">
              <a:lnSpc>
                <a:spcPct val="120000"/>
              </a:lnSpc>
              <a:spcBef>
                <a:spcPts val="0"/>
              </a:spcBef>
              <a:spcAft>
                <a:spcPts val="0"/>
              </a:spcAft>
              <a:buClrTx/>
              <a:buSzTx/>
              <a:buFont typeface="Wingdings" pitchFamily="2" charset="2"/>
              <a:buChar char="p"/>
              <a:tabLst/>
              <a:defRPr/>
            </a:pPr>
            <a:endParaRPr lang="zh-CN" altLang="en-US" b="1" dirty="0">
              <a:latin typeface="Lantinghei SC Demibold" panose="02000000000000000000" pitchFamily="2" charset="-122"/>
              <a:ea typeface="Lantinghei SC Demibold" panose="02000000000000000000" pitchFamily="2" charset="-122"/>
            </a:endParaRPr>
          </a:p>
        </p:txBody>
      </p:sp>
      <p:pic>
        <p:nvPicPr>
          <p:cNvPr id="3" name="图片 2">
            <a:extLst>
              <a:ext uri="{FF2B5EF4-FFF2-40B4-BE49-F238E27FC236}">
                <a16:creationId xmlns:a16="http://schemas.microsoft.com/office/drawing/2014/main" id="{F0A66215-C4FA-BC47-B59C-A1795DA298E6}"/>
              </a:ext>
            </a:extLst>
          </p:cNvPr>
          <p:cNvPicPr>
            <a:picLocks noChangeAspect="1"/>
          </p:cNvPicPr>
          <p:nvPr/>
        </p:nvPicPr>
        <p:blipFill>
          <a:blip r:embed="rId2"/>
          <a:stretch>
            <a:fillRect/>
          </a:stretch>
        </p:blipFill>
        <p:spPr>
          <a:xfrm>
            <a:off x="5427969" y="1213032"/>
            <a:ext cx="6381339" cy="4829549"/>
          </a:xfrm>
          <a:prstGeom prst="rect">
            <a:avLst/>
          </a:prstGeom>
        </p:spPr>
      </p:pic>
      <p:sp>
        <p:nvSpPr>
          <p:cNvPr id="6" name="内容占位符 6">
            <a:extLst>
              <a:ext uri="{FF2B5EF4-FFF2-40B4-BE49-F238E27FC236}">
                <a16:creationId xmlns:a16="http://schemas.microsoft.com/office/drawing/2014/main" id="{8F7663C0-EB74-294B-9C8F-C0E56F742303}"/>
              </a:ext>
            </a:extLst>
          </p:cNvPr>
          <p:cNvSpPr txBox="1">
            <a:spLocks/>
          </p:cNvSpPr>
          <p:nvPr/>
        </p:nvSpPr>
        <p:spPr>
          <a:xfrm>
            <a:off x="359999" y="4991383"/>
            <a:ext cx="4975571" cy="1724232"/>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itchFamily="2" charset="2"/>
              <a:buChar char="n"/>
              <a:defRPr sz="2800" b="0" i="0" kern="1200">
                <a:solidFill>
                  <a:schemeClr val="tx1"/>
                </a:solidFill>
                <a:latin typeface="Lantinghei SC Extralight" panose="02000000000000000000" pitchFamily="2" charset="-122"/>
                <a:ea typeface="Lantinghei SC Extralight" panose="02000000000000000000" pitchFamily="2"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Lantinghei SC Extralight" panose="02000000000000000000" pitchFamily="2" charset="-122"/>
                <a:ea typeface="Lantinghei SC Extralight" panose="02000000000000000000" pitchFamily="2"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KaiTi" panose="02010609060101010101" pitchFamily="49" charset="-122"/>
                <a:ea typeface="KaiTi" panose="02010609060101010101" pitchFamily="49"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0100" lvl="1" indent="-342900">
              <a:lnSpc>
                <a:spcPct val="120000"/>
              </a:lnSpc>
              <a:spcBef>
                <a:spcPts val="0"/>
              </a:spcBef>
              <a:buFont typeface="Wingdings" pitchFamily="2" charset="2"/>
              <a:buChar char="p"/>
              <a:defRPr/>
            </a:pPr>
            <a:r>
              <a:rPr lang="zh-CN" altLang="en-US" sz="2000" b="1" dirty="0">
                <a:latin typeface="KaiTi" panose="02010609060101010101" pitchFamily="49" charset="-122"/>
                <a:ea typeface="KaiTi" panose="02010609060101010101" pitchFamily="49" charset="-122"/>
              </a:rPr>
              <a:t>每一对</a:t>
            </a:r>
            <a:r>
              <a:rPr lang="en" altLang="zh-CN" sz="2000" b="1" dirty="0">
                <a:latin typeface="KaiTi" panose="02010609060101010101" pitchFamily="49" charset="-122"/>
                <a:ea typeface="KaiTi" panose="02010609060101010101" pitchFamily="49" charset="-122"/>
              </a:rPr>
              <a:t>X</a:t>
            </a:r>
            <a:r>
              <a:rPr lang="zh-CN" altLang="en" sz="2000" b="1" dirty="0">
                <a:latin typeface="KaiTi" panose="02010609060101010101" pitchFamily="49" charset="-122"/>
                <a:ea typeface="KaiTi" panose="02010609060101010101" pitchFamily="49" charset="-122"/>
              </a:rPr>
              <a:t>、</a:t>
            </a:r>
            <a:r>
              <a:rPr lang="en"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又叫</a:t>
            </a:r>
            <a:r>
              <a:rPr lang="zh-CN" altLang="en-US" sz="2000" b="1" dirty="0">
                <a:solidFill>
                  <a:srgbClr val="FF0000"/>
                </a:solidFill>
                <a:latin typeface="KaiTi" panose="02010609060101010101" pitchFamily="49" charset="-122"/>
                <a:ea typeface="KaiTi" panose="02010609060101010101" pitchFamily="49" charset="-122"/>
              </a:rPr>
              <a:t>样本</a:t>
            </a:r>
            <a:r>
              <a:rPr lang="zh-CN" altLang="en-US" sz="2000" b="1" dirty="0">
                <a:latin typeface="KaiTi" panose="02010609060101010101" pitchFamily="49" charset="-122"/>
                <a:ea typeface="KaiTi" panose="02010609060101010101" pitchFamily="49" charset="-122"/>
              </a:rPr>
              <a:t>，总个数叫</a:t>
            </a:r>
            <a:r>
              <a:rPr lang="zh-CN" altLang="en-US" sz="2000" b="1" dirty="0">
                <a:solidFill>
                  <a:srgbClr val="FF0000"/>
                </a:solidFill>
                <a:latin typeface="KaiTi" panose="02010609060101010101" pitchFamily="49" charset="-122"/>
                <a:ea typeface="KaiTi" panose="02010609060101010101" pitchFamily="49" charset="-122"/>
              </a:rPr>
              <a:t>样本大小</a:t>
            </a:r>
          </a:p>
          <a:p>
            <a:pPr marL="800100" lvl="1" indent="-342900">
              <a:lnSpc>
                <a:spcPct val="120000"/>
              </a:lnSpc>
              <a:spcBef>
                <a:spcPts val="0"/>
              </a:spcBef>
              <a:buFont typeface="Wingdings" pitchFamily="2" charset="2"/>
              <a:buChar char="p"/>
              <a:defRPr/>
            </a:pPr>
            <a:r>
              <a:rPr lang="en" altLang="zh-CN" sz="2000" b="1" dirty="0">
                <a:latin typeface="KaiTi" panose="02010609060101010101" pitchFamily="49" charset="-122"/>
                <a:ea typeface="KaiTi" panose="02010609060101010101" pitchFamily="49" charset="-122"/>
              </a:rPr>
              <a:t>Y</a:t>
            </a:r>
            <a:r>
              <a:rPr lang="zh-CN" altLang="en-US" sz="2000" b="1" dirty="0">
                <a:latin typeface="KaiTi" panose="02010609060101010101" pitchFamily="49" charset="-122"/>
                <a:ea typeface="KaiTi" panose="02010609060101010101" pitchFamily="49" charset="-122"/>
              </a:rPr>
              <a:t>的所有可能取值叫</a:t>
            </a:r>
            <a:r>
              <a:rPr lang="zh-CN" altLang="en-US" sz="2000" b="1" dirty="0">
                <a:solidFill>
                  <a:srgbClr val="FF0000"/>
                </a:solidFill>
                <a:latin typeface="KaiTi" panose="02010609060101010101" pitchFamily="49" charset="-122"/>
                <a:ea typeface="KaiTi" panose="02010609060101010101" pitchFamily="49" charset="-122"/>
              </a:rPr>
              <a:t>样本空间</a:t>
            </a:r>
            <a:r>
              <a:rPr lang="zh-CN" altLang="en-US" sz="2000" b="1" dirty="0">
                <a:latin typeface="KaiTi" panose="02010609060101010101" pitchFamily="49" charset="-122"/>
                <a:ea typeface="KaiTi" panose="02010609060101010101" pitchFamily="49" charset="-122"/>
              </a:rPr>
              <a:t>， </a:t>
            </a:r>
            <a:r>
              <a:rPr lang="en" altLang="zh-CN" sz="2000" b="1" dirty="0">
                <a:solidFill>
                  <a:srgbClr val="FF0000"/>
                </a:solidFill>
                <a:latin typeface="KaiTi" panose="02010609060101010101" pitchFamily="49" charset="-122"/>
                <a:ea typeface="KaiTi" panose="02010609060101010101" pitchFamily="49" charset="-122"/>
              </a:rPr>
              <a:t>Dataset</a:t>
            </a:r>
            <a:r>
              <a:rPr lang="zh-CN" altLang="en-US" sz="2000" b="1" dirty="0">
                <a:latin typeface="KaiTi" panose="02010609060101010101" pitchFamily="49" charset="-122"/>
                <a:ea typeface="KaiTi" panose="02010609060101010101" pitchFamily="49" charset="-122"/>
              </a:rPr>
              <a:t>是样本空间的一个随机抽样</a:t>
            </a:r>
          </a:p>
        </p:txBody>
      </p:sp>
      <p:sp>
        <p:nvSpPr>
          <p:cNvPr id="5" name="文本框 4">
            <a:extLst>
              <a:ext uri="{FF2B5EF4-FFF2-40B4-BE49-F238E27FC236}">
                <a16:creationId xmlns:a16="http://schemas.microsoft.com/office/drawing/2014/main" id="{FF7F3FD7-2CCB-FB40-8FB9-822E9A7CBDD0}"/>
              </a:ext>
            </a:extLst>
          </p:cNvPr>
          <p:cNvSpPr txBox="1"/>
          <p:nvPr/>
        </p:nvSpPr>
        <p:spPr>
          <a:xfrm>
            <a:off x="8295472" y="1008000"/>
            <a:ext cx="800219" cy="461665"/>
          </a:xfrm>
          <a:prstGeom prst="rect">
            <a:avLst/>
          </a:prstGeom>
          <a:noFill/>
        </p:spPr>
        <p:txBody>
          <a:bodyPr wrap="none" rtlCol="0">
            <a:spAutoFit/>
          </a:bodyPr>
          <a:lstStyle/>
          <a:p>
            <a:r>
              <a:rPr kumimoji="1" lang="zh-CN" altLang="en-US" sz="2400" b="1" dirty="0">
                <a:solidFill>
                  <a:srgbClr val="FF0000"/>
                </a:solidFill>
                <a:latin typeface="Microsoft YaHei" panose="020B0503020204020204" pitchFamily="34" charset="-122"/>
                <a:ea typeface="Microsoft YaHei" panose="020B0503020204020204" pitchFamily="34" charset="-122"/>
              </a:rPr>
              <a:t>样本</a:t>
            </a:r>
          </a:p>
        </p:txBody>
      </p:sp>
    </p:spTree>
    <p:extLst>
      <p:ext uri="{BB962C8B-B14F-4D97-AF65-F5344CB8AC3E}">
        <p14:creationId xmlns:p14="http://schemas.microsoft.com/office/powerpoint/2010/main" val="11796306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D5457-5665-194C-4E99-091E0606E16D}"/>
            </a:ext>
          </a:extLst>
        </p:cNvPr>
        <p:cNvGrpSpPr/>
        <p:nvPr/>
      </p:nvGrpSpPr>
      <p:grpSpPr>
        <a:xfrm>
          <a:off x="0" y="0"/>
          <a:ext cx="0" cy="0"/>
          <a:chOff x="0" y="0"/>
          <a:chExt cx="0" cy="0"/>
        </a:xfrm>
      </p:grpSpPr>
      <p:pic>
        <p:nvPicPr>
          <p:cNvPr id="6" name="object 6">
            <a:extLst>
              <a:ext uri="{FF2B5EF4-FFF2-40B4-BE49-F238E27FC236}">
                <a16:creationId xmlns:a16="http://schemas.microsoft.com/office/drawing/2014/main" id="{340BCC73-1667-5F72-BCBD-481877634403}"/>
              </a:ext>
            </a:extLst>
          </p:cNvPr>
          <p:cNvPicPr/>
          <p:nvPr/>
        </p:nvPicPr>
        <p:blipFill>
          <a:blip r:embed="rId2" cstate="print"/>
          <a:stretch>
            <a:fillRect/>
          </a:stretch>
        </p:blipFill>
        <p:spPr>
          <a:xfrm>
            <a:off x="4739982" y="1609931"/>
            <a:ext cx="787362" cy="639175"/>
          </a:xfrm>
          <a:prstGeom prst="rect">
            <a:avLst/>
          </a:prstGeom>
        </p:spPr>
      </p:pic>
      <p:pic>
        <p:nvPicPr>
          <p:cNvPr id="7" name="object 7">
            <a:extLst>
              <a:ext uri="{FF2B5EF4-FFF2-40B4-BE49-F238E27FC236}">
                <a16:creationId xmlns:a16="http://schemas.microsoft.com/office/drawing/2014/main" id="{90A1D95E-F360-549D-8517-29A551C96EA1}"/>
              </a:ext>
            </a:extLst>
          </p:cNvPr>
          <p:cNvPicPr/>
          <p:nvPr/>
        </p:nvPicPr>
        <p:blipFill>
          <a:blip r:embed="rId3" cstate="print"/>
          <a:stretch>
            <a:fillRect/>
          </a:stretch>
        </p:blipFill>
        <p:spPr>
          <a:xfrm>
            <a:off x="4703064" y="1574401"/>
            <a:ext cx="853249" cy="1016934"/>
          </a:xfrm>
          <a:prstGeom prst="rect">
            <a:avLst/>
          </a:prstGeom>
        </p:spPr>
      </p:pic>
      <p:grpSp>
        <p:nvGrpSpPr>
          <p:cNvPr id="4" name="组合 3">
            <a:extLst>
              <a:ext uri="{FF2B5EF4-FFF2-40B4-BE49-F238E27FC236}">
                <a16:creationId xmlns:a16="http://schemas.microsoft.com/office/drawing/2014/main" id="{C4581F3E-C274-7F16-7C2E-C0A594DBD362}"/>
              </a:ext>
            </a:extLst>
          </p:cNvPr>
          <p:cNvGrpSpPr/>
          <p:nvPr/>
        </p:nvGrpSpPr>
        <p:grpSpPr>
          <a:xfrm>
            <a:off x="4692396" y="1563560"/>
            <a:ext cx="801458" cy="964750"/>
            <a:chOff x="4692396" y="1563560"/>
            <a:chExt cx="801458" cy="964750"/>
          </a:xfrm>
        </p:grpSpPr>
        <p:pic>
          <p:nvPicPr>
            <p:cNvPr id="8" name="object 8">
              <a:extLst>
                <a:ext uri="{FF2B5EF4-FFF2-40B4-BE49-F238E27FC236}">
                  <a16:creationId xmlns:a16="http://schemas.microsoft.com/office/drawing/2014/main" id="{9AD8379E-4581-CF03-D709-42064CB2432E}"/>
                </a:ext>
              </a:extLst>
            </p:cNvPr>
            <p:cNvPicPr/>
            <p:nvPr/>
          </p:nvPicPr>
          <p:blipFill>
            <a:blip r:embed="rId4" cstate="print"/>
            <a:stretch>
              <a:fillRect/>
            </a:stretch>
          </p:blipFill>
          <p:spPr>
            <a:xfrm>
              <a:off x="4692396" y="1563560"/>
              <a:ext cx="801458" cy="964750"/>
            </a:xfrm>
            <a:prstGeom prst="rect">
              <a:avLst/>
            </a:prstGeom>
          </p:spPr>
        </p:pic>
        <p:sp>
          <p:nvSpPr>
            <p:cNvPr id="20" name="object 20">
              <a:extLst>
                <a:ext uri="{FF2B5EF4-FFF2-40B4-BE49-F238E27FC236}">
                  <a16:creationId xmlns:a16="http://schemas.microsoft.com/office/drawing/2014/main" id="{3A8CC9DB-B79A-828B-A3FE-144A47B8099F}"/>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sz="3600" b="1" i="1" spc="-50" dirty="0">
                  <a:solidFill>
                    <a:srgbClr val="FFFFFF"/>
                  </a:solidFill>
                  <a:latin typeface="Arial"/>
                  <a:cs typeface="Arial"/>
                </a:rPr>
                <a:t>1</a:t>
              </a:r>
              <a:endParaRPr sz="3600" dirty="0">
                <a:latin typeface="Arial"/>
                <a:cs typeface="Arial"/>
              </a:endParaRPr>
            </a:p>
          </p:txBody>
        </p:sp>
      </p:grpSp>
      <p:sp>
        <p:nvSpPr>
          <p:cNvPr id="21" name="object 21">
            <a:extLst>
              <a:ext uri="{FF2B5EF4-FFF2-40B4-BE49-F238E27FC236}">
                <a16:creationId xmlns:a16="http://schemas.microsoft.com/office/drawing/2014/main" id="{E0B69210-F917-E41F-B02B-A49C5EE98429}"/>
              </a:ext>
            </a:extLst>
          </p:cNvPr>
          <p:cNvSpPr txBox="1"/>
          <p:nvPr/>
        </p:nvSpPr>
        <p:spPr>
          <a:xfrm>
            <a:off x="5630149" y="159372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理解无监督学习</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2" name="object 22">
            <a:extLst>
              <a:ext uri="{FF2B5EF4-FFF2-40B4-BE49-F238E27FC236}">
                <a16:creationId xmlns:a16="http://schemas.microsoft.com/office/drawing/2014/main" id="{92203D66-3094-C777-4FEA-BF6E5160E874}"/>
              </a:ext>
            </a:extLst>
          </p:cNvPr>
          <p:cNvSpPr txBox="1"/>
          <p:nvPr/>
        </p:nvSpPr>
        <p:spPr>
          <a:xfrm>
            <a:off x="1717039" y="3198952"/>
            <a:ext cx="1397000" cy="848994"/>
          </a:xfrm>
          <a:prstGeom prst="rect">
            <a:avLst/>
          </a:prstGeom>
        </p:spPr>
        <p:txBody>
          <a:bodyPr vert="horz" wrap="square" lIns="0" tIns="12700" rIns="0" bIns="0" rtlCol="0">
            <a:spAutoFit/>
          </a:bodyPr>
          <a:lstStyle/>
          <a:p>
            <a:pPr marL="12700">
              <a:lnSpc>
                <a:spcPct val="100000"/>
              </a:lnSpc>
              <a:spcBef>
                <a:spcPts val="100"/>
              </a:spcBef>
            </a:pPr>
            <a:r>
              <a:rPr sz="5400" b="1" spc="-35" dirty="0">
                <a:latin typeface="Lantinghei SC Heavy"/>
                <a:cs typeface="Lantinghei SC Heavy"/>
              </a:rPr>
              <a:t>提纲</a:t>
            </a:r>
            <a:endParaRPr sz="5400">
              <a:latin typeface="Lantinghei SC Heavy"/>
              <a:cs typeface="Lantinghei SC Heavy"/>
            </a:endParaRPr>
          </a:p>
        </p:txBody>
      </p:sp>
      <p:sp>
        <p:nvSpPr>
          <p:cNvPr id="19" name="标题 18">
            <a:extLst>
              <a:ext uri="{FF2B5EF4-FFF2-40B4-BE49-F238E27FC236}">
                <a16:creationId xmlns:a16="http://schemas.microsoft.com/office/drawing/2014/main" id="{7A8AFE2C-A229-0E2D-A087-62645419BD83}"/>
              </a:ext>
            </a:extLst>
          </p:cNvPr>
          <p:cNvSpPr>
            <a:spLocks noGrp="1"/>
          </p:cNvSpPr>
          <p:nvPr>
            <p:ph type="title"/>
          </p:nvPr>
        </p:nvSpPr>
        <p:spPr/>
        <p:txBody>
          <a:bodyPr/>
          <a:lstStyle/>
          <a:p>
            <a:r>
              <a:rPr lang="zh-CN" altLang="en-US" dirty="0"/>
              <a:t> </a:t>
            </a:r>
          </a:p>
        </p:txBody>
      </p:sp>
      <p:sp>
        <p:nvSpPr>
          <p:cNvPr id="26" name="object 21">
            <a:extLst>
              <a:ext uri="{FF2B5EF4-FFF2-40B4-BE49-F238E27FC236}">
                <a16:creationId xmlns:a16="http://schemas.microsoft.com/office/drawing/2014/main" id="{4924C55E-8E34-223C-8330-9A2A135D59AB}"/>
              </a:ext>
            </a:extLst>
          </p:cNvPr>
          <p:cNvSpPr txBox="1"/>
          <p:nvPr/>
        </p:nvSpPr>
        <p:spPr>
          <a:xfrm>
            <a:off x="5611532" y="248334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聚类与降维</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7" name="object 21">
            <a:extLst>
              <a:ext uri="{FF2B5EF4-FFF2-40B4-BE49-F238E27FC236}">
                <a16:creationId xmlns:a16="http://schemas.microsoft.com/office/drawing/2014/main" id="{B40E7846-E10D-3398-9340-A2FAF66A2870}"/>
              </a:ext>
            </a:extLst>
          </p:cNvPr>
          <p:cNvSpPr txBox="1"/>
          <p:nvPr/>
        </p:nvSpPr>
        <p:spPr>
          <a:xfrm>
            <a:off x="5611532" y="3352046"/>
            <a:ext cx="3683000" cy="566181"/>
          </a:xfrm>
          <a:prstGeom prst="rect">
            <a:avLst/>
          </a:prstGeom>
        </p:spPr>
        <p:txBody>
          <a:bodyPr vert="horz" wrap="square" lIns="0" tIns="12065" rIns="0" bIns="0" rtlCol="0" anchor="ctr">
            <a:spAutoFit/>
          </a:bodyPr>
          <a:lstStyle/>
          <a:p>
            <a:pPr marL="12700" marR="5080"/>
            <a:r>
              <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理解强化学习</a:t>
            </a:r>
          </a:p>
        </p:txBody>
      </p:sp>
      <p:grpSp>
        <p:nvGrpSpPr>
          <p:cNvPr id="31" name="组合 30">
            <a:extLst>
              <a:ext uri="{FF2B5EF4-FFF2-40B4-BE49-F238E27FC236}">
                <a16:creationId xmlns:a16="http://schemas.microsoft.com/office/drawing/2014/main" id="{7450DCB1-ABE2-F4E9-9072-FAEEA9100BEB}"/>
              </a:ext>
            </a:extLst>
          </p:cNvPr>
          <p:cNvGrpSpPr/>
          <p:nvPr/>
        </p:nvGrpSpPr>
        <p:grpSpPr>
          <a:xfrm>
            <a:off x="4703401" y="2434859"/>
            <a:ext cx="801458" cy="964750"/>
            <a:chOff x="4692396" y="1563560"/>
            <a:chExt cx="801458" cy="964750"/>
          </a:xfrm>
        </p:grpSpPr>
        <p:pic>
          <p:nvPicPr>
            <p:cNvPr id="32" name="object 8">
              <a:extLst>
                <a:ext uri="{FF2B5EF4-FFF2-40B4-BE49-F238E27FC236}">
                  <a16:creationId xmlns:a16="http://schemas.microsoft.com/office/drawing/2014/main" id="{A4C4015A-D48D-0093-ED98-79D6CD3CC273}"/>
                </a:ext>
              </a:extLst>
            </p:cNvPr>
            <p:cNvPicPr/>
            <p:nvPr/>
          </p:nvPicPr>
          <p:blipFill>
            <a:blip r:embed="rId4" cstate="print"/>
            <a:stretch>
              <a:fillRect/>
            </a:stretch>
          </p:blipFill>
          <p:spPr>
            <a:xfrm>
              <a:off x="4692396" y="1563560"/>
              <a:ext cx="801458" cy="964750"/>
            </a:xfrm>
            <a:prstGeom prst="rect">
              <a:avLst/>
            </a:prstGeom>
          </p:spPr>
        </p:pic>
        <p:sp>
          <p:nvSpPr>
            <p:cNvPr id="33" name="object 20">
              <a:extLst>
                <a:ext uri="{FF2B5EF4-FFF2-40B4-BE49-F238E27FC236}">
                  <a16:creationId xmlns:a16="http://schemas.microsoft.com/office/drawing/2014/main" id="{2581D57E-CB46-DDB7-2DF6-09D040967447}"/>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2</a:t>
              </a:r>
              <a:endParaRPr sz="3600" dirty="0">
                <a:latin typeface="Arial"/>
                <a:cs typeface="Arial"/>
              </a:endParaRPr>
            </a:p>
          </p:txBody>
        </p:sp>
      </p:grpSp>
      <p:grpSp>
        <p:nvGrpSpPr>
          <p:cNvPr id="34" name="组合 33">
            <a:extLst>
              <a:ext uri="{FF2B5EF4-FFF2-40B4-BE49-F238E27FC236}">
                <a16:creationId xmlns:a16="http://schemas.microsoft.com/office/drawing/2014/main" id="{2B21BB5F-5EA7-689D-FFA7-123F33B6EC7B}"/>
              </a:ext>
            </a:extLst>
          </p:cNvPr>
          <p:cNvGrpSpPr/>
          <p:nvPr/>
        </p:nvGrpSpPr>
        <p:grpSpPr>
          <a:xfrm>
            <a:off x="4692396" y="3329948"/>
            <a:ext cx="801458" cy="964750"/>
            <a:chOff x="4692396" y="1563560"/>
            <a:chExt cx="801458" cy="964750"/>
          </a:xfrm>
        </p:grpSpPr>
        <p:pic>
          <p:nvPicPr>
            <p:cNvPr id="35" name="object 8">
              <a:extLst>
                <a:ext uri="{FF2B5EF4-FFF2-40B4-BE49-F238E27FC236}">
                  <a16:creationId xmlns:a16="http://schemas.microsoft.com/office/drawing/2014/main" id="{E12A9622-2118-EDE3-22F8-524F208C86CC}"/>
                </a:ext>
              </a:extLst>
            </p:cNvPr>
            <p:cNvPicPr/>
            <p:nvPr/>
          </p:nvPicPr>
          <p:blipFill>
            <a:blip r:embed="rId4" cstate="print"/>
            <a:stretch>
              <a:fillRect/>
            </a:stretch>
          </p:blipFill>
          <p:spPr>
            <a:xfrm>
              <a:off x="4692396" y="1563560"/>
              <a:ext cx="801458" cy="964750"/>
            </a:xfrm>
            <a:prstGeom prst="rect">
              <a:avLst/>
            </a:prstGeom>
          </p:spPr>
        </p:pic>
        <p:sp>
          <p:nvSpPr>
            <p:cNvPr id="36" name="object 20">
              <a:extLst>
                <a:ext uri="{FF2B5EF4-FFF2-40B4-BE49-F238E27FC236}">
                  <a16:creationId xmlns:a16="http://schemas.microsoft.com/office/drawing/2014/main" id="{C2154752-3E1C-E9A5-0CF2-1518A5F6FA33}"/>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3</a:t>
              </a:r>
              <a:endParaRPr sz="3600" dirty="0">
                <a:latin typeface="Arial"/>
                <a:cs typeface="Arial"/>
              </a:endParaRPr>
            </a:p>
          </p:txBody>
        </p:sp>
      </p:grpSp>
      <p:sp>
        <p:nvSpPr>
          <p:cNvPr id="37" name="object 21">
            <a:extLst>
              <a:ext uri="{FF2B5EF4-FFF2-40B4-BE49-F238E27FC236}">
                <a16:creationId xmlns:a16="http://schemas.microsoft.com/office/drawing/2014/main" id="{61451C65-1B80-CCAE-FFA0-3D9B2D688752}"/>
              </a:ext>
            </a:extLst>
          </p:cNvPr>
          <p:cNvSpPr txBox="1"/>
          <p:nvPr/>
        </p:nvSpPr>
        <p:spPr>
          <a:xfrm>
            <a:off x="5611532" y="4242612"/>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强化学习经典算法</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38" name="组合 37">
            <a:extLst>
              <a:ext uri="{FF2B5EF4-FFF2-40B4-BE49-F238E27FC236}">
                <a16:creationId xmlns:a16="http://schemas.microsoft.com/office/drawing/2014/main" id="{0A2AF0FF-9801-9D99-C0AA-D29D097FBF2A}"/>
              </a:ext>
            </a:extLst>
          </p:cNvPr>
          <p:cNvGrpSpPr/>
          <p:nvPr/>
        </p:nvGrpSpPr>
        <p:grpSpPr>
          <a:xfrm>
            <a:off x="4692396" y="4220514"/>
            <a:ext cx="801458" cy="964750"/>
            <a:chOff x="4692396" y="1563560"/>
            <a:chExt cx="801458" cy="964750"/>
          </a:xfrm>
        </p:grpSpPr>
        <p:pic>
          <p:nvPicPr>
            <p:cNvPr id="39" name="object 8">
              <a:extLst>
                <a:ext uri="{FF2B5EF4-FFF2-40B4-BE49-F238E27FC236}">
                  <a16:creationId xmlns:a16="http://schemas.microsoft.com/office/drawing/2014/main" id="{AC1479F1-DB8E-B0DB-86CE-2BDB0FF40A08}"/>
                </a:ext>
              </a:extLst>
            </p:cNvPr>
            <p:cNvPicPr/>
            <p:nvPr/>
          </p:nvPicPr>
          <p:blipFill>
            <a:blip r:embed="rId4" cstate="print"/>
            <a:stretch>
              <a:fillRect/>
            </a:stretch>
          </p:blipFill>
          <p:spPr>
            <a:xfrm>
              <a:off x="4692396" y="1563560"/>
              <a:ext cx="801458" cy="964750"/>
            </a:xfrm>
            <a:prstGeom prst="rect">
              <a:avLst/>
            </a:prstGeom>
          </p:spPr>
        </p:pic>
        <p:sp>
          <p:nvSpPr>
            <p:cNvPr id="40" name="object 20">
              <a:extLst>
                <a:ext uri="{FF2B5EF4-FFF2-40B4-BE49-F238E27FC236}">
                  <a16:creationId xmlns:a16="http://schemas.microsoft.com/office/drawing/2014/main" id="{AC2D4425-8D18-0CBB-1FBF-0FE546DFA3F8}"/>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4</a:t>
              </a:r>
              <a:endParaRPr sz="3600" dirty="0">
                <a:latin typeface="Arial"/>
                <a:cs typeface="Arial"/>
              </a:endParaRPr>
            </a:p>
          </p:txBody>
        </p:sp>
      </p:grpSp>
      <p:sp>
        <p:nvSpPr>
          <p:cNvPr id="24" name="object 21">
            <a:extLst>
              <a:ext uri="{FF2B5EF4-FFF2-40B4-BE49-F238E27FC236}">
                <a16:creationId xmlns:a16="http://schemas.microsoft.com/office/drawing/2014/main" id="{730FDFFB-1138-06A1-A4A1-ECCDAA4FD084}"/>
              </a:ext>
            </a:extLst>
          </p:cNvPr>
          <p:cNvSpPr txBox="1"/>
          <p:nvPr/>
        </p:nvSpPr>
        <p:spPr>
          <a:xfrm>
            <a:off x="5611532" y="5104895"/>
            <a:ext cx="3683000" cy="566181"/>
          </a:xfrm>
          <a:prstGeom prst="rect">
            <a:avLst/>
          </a:prstGeom>
        </p:spPr>
        <p:txBody>
          <a:bodyPr vert="horz" wrap="square" lIns="0" tIns="12065" rIns="0" bIns="0" rtlCol="0" anchor="ctr">
            <a:spAutoFit/>
          </a:bodyPr>
          <a:lstStyle/>
          <a:p>
            <a:pPr marL="12700" marR="5080"/>
            <a:r>
              <a:rPr lang="zh-CN" altLang="en-US" sz="3600" b="1" spc="-20" dirty="0">
                <a:solidFill>
                  <a:srgbClr val="001F60"/>
                </a:solidFill>
                <a:latin typeface="Microsoft YaHei" panose="020B0503020204020204" pitchFamily="34" charset="-122"/>
                <a:ea typeface="Microsoft YaHei" panose="020B0503020204020204" pitchFamily="34" charset="-122"/>
                <a:cs typeface="Lantinghei SC Heavy"/>
              </a:rPr>
              <a:t>强化学习应用案例</a:t>
            </a:r>
            <a:endParaRPr lang="en-US" altLang="zh-CN" sz="3600" b="1" spc="-50" dirty="0">
              <a:solidFill>
                <a:srgbClr val="001F60"/>
              </a:solidFill>
              <a:latin typeface="Microsoft YaHei" panose="020B0503020204020204" pitchFamily="34" charset="-122"/>
              <a:ea typeface="Microsoft YaHei" panose="020B0503020204020204" pitchFamily="34" charset="-122"/>
              <a:cs typeface="Lantinghei SC Heavy"/>
            </a:endParaRPr>
          </a:p>
        </p:txBody>
      </p:sp>
      <p:grpSp>
        <p:nvGrpSpPr>
          <p:cNvPr id="25" name="组合 24">
            <a:extLst>
              <a:ext uri="{FF2B5EF4-FFF2-40B4-BE49-F238E27FC236}">
                <a16:creationId xmlns:a16="http://schemas.microsoft.com/office/drawing/2014/main" id="{71B52BAA-EB59-2772-5E20-5686AC904C7B}"/>
              </a:ext>
            </a:extLst>
          </p:cNvPr>
          <p:cNvGrpSpPr/>
          <p:nvPr/>
        </p:nvGrpSpPr>
        <p:grpSpPr>
          <a:xfrm>
            <a:off x="4692396" y="5082797"/>
            <a:ext cx="801458" cy="964750"/>
            <a:chOff x="4692396" y="1563560"/>
            <a:chExt cx="801458" cy="964750"/>
          </a:xfrm>
        </p:grpSpPr>
        <p:pic>
          <p:nvPicPr>
            <p:cNvPr id="28" name="object 8">
              <a:extLst>
                <a:ext uri="{FF2B5EF4-FFF2-40B4-BE49-F238E27FC236}">
                  <a16:creationId xmlns:a16="http://schemas.microsoft.com/office/drawing/2014/main" id="{EA7BCFBC-6F26-2E52-8879-A15E167139A5}"/>
                </a:ext>
              </a:extLst>
            </p:cNvPr>
            <p:cNvPicPr/>
            <p:nvPr/>
          </p:nvPicPr>
          <p:blipFill>
            <a:blip r:embed="rId4" cstate="print"/>
            <a:stretch>
              <a:fillRect/>
            </a:stretch>
          </p:blipFill>
          <p:spPr>
            <a:xfrm>
              <a:off x="4692396" y="1563560"/>
              <a:ext cx="801458" cy="964750"/>
            </a:xfrm>
            <a:prstGeom prst="rect">
              <a:avLst/>
            </a:prstGeom>
          </p:spPr>
        </p:pic>
        <p:sp>
          <p:nvSpPr>
            <p:cNvPr id="29" name="object 20">
              <a:extLst>
                <a:ext uri="{FF2B5EF4-FFF2-40B4-BE49-F238E27FC236}">
                  <a16:creationId xmlns:a16="http://schemas.microsoft.com/office/drawing/2014/main" id="{6F2413E6-82A9-1818-374E-E7F4CDE76AD5}"/>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5</a:t>
              </a:r>
              <a:endParaRPr sz="3600" dirty="0">
                <a:latin typeface="Arial"/>
                <a:cs typeface="Arial"/>
              </a:endParaRPr>
            </a:p>
          </p:txBody>
        </p:sp>
      </p:grpSp>
    </p:spTree>
    <p:extLst>
      <p:ext uri="{BB962C8B-B14F-4D97-AF65-F5344CB8AC3E}">
        <p14:creationId xmlns:p14="http://schemas.microsoft.com/office/powerpoint/2010/main" val="1450804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4C263-AF42-B0F9-75B8-59D02A2EE14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2978F6F7-11C0-9321-363C-A01C8CEC4748}"/>
              </a:ext>
            </a:extLst>
          </p:cNvPr>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latin typeface="Microsoft YaHei" panose="020B0503020204020204" pitchFamily="34" charset="-122"/>
                <a:ea typeface="Microsoft YaHei" panose="020B0503020204020204" pitchFamily="34" charset="-122"/>
              </a:rPr>
              <a:t>强化学习</a:t>
            </a:r>
            <a:r>
              <a:rPr lang="zh-CN" altLang="zh-CN" spc="-10" dirty="0">
                <a:latin typeface="Microsoft YaHei" panose="020B0503020204020204" pitchFamily="34" charset="-122"/>
                <a:ea typeface="Microsoft YaHei" panose="020B0503020204020204" pitchFamily="34" charset="-122"/>
              </a:rPr>
              <a:t>应用领域</a:t>
            </a:r>
            <a:endParaRPr lang="zh-CN" altLang="en-US" spc="-10" dirty="0">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060B0266-2074-EB5E-0995-B68810278453}"/>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5</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3" name="object 3">
            <a:extLst>
              <a:ext uri="{FF2B5EF4-FFF2-40B4-BE49-F238E27FC236}">
                <a16:creationId xmlns:a16="http://schemas.microsoft.com/office/drawing/2014/main" id="{6EACA3F8-DC2F-3510-E11C-28F0160793E9}"/>
              </a:ext>
            </a:extLst>
          </p:cNvPr>
          <p:cNvSpPr txBox="1"/>
          <p:nvPr/>
        </p:nvSpPr>
        <p:spPr>
          <a:xfrm>
            <a:off x="739240" y="1119232"/>
            <a:ext cx="11139168" cy="317074"/>
          </a:xfrm>
          <a:prstGeom prst="rect">
            <a:avLst/>
          </a:prstGeom>
        </p:spPr>
        <p:txBody>
          <a:bodyPr vert="horz" wrap="square" lIns="0" tIns="12700" rIns="0" bIns="0" rtlCol="0">
            <a:spAutoFit/>
          </a:bodyPr>
          <a:lstStyle/>
          <a:p>
            <a:pPr marL="12700">
              <a:lnSpc>
                <a:spcPct val="120000"/>
              </a:lnSpc>
              <a:spcBef>
                <a:spcPts val="100"/>
              </a:spcBef>
            </a:pP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强化学习作为人工智能和机器学习的一个重要分支，已经在多个领域展现出巨大的潜力和实际价值。</a:t>
            </a:r>
            <a:endParaRPr lang="en-US" altLang="zh-CN" b="0" i="0" u="none" strike="noStrike" dirty="0">
              <a:solidFill>
                <a:srgbClr val="000000"/>
              </a:solidFill>
              <a:effectLst/>
              <a:latin typeface="Microsoft YaHei" panose="020B0503020204020204" pitchFamily="34" charset="-122"/>
              <a:ea typeface="Microsoft YaHei" panose="020B0503020204020204" pitchFamily="34" charset="-122"/>
            </a:endParaRPr>
          </a:p>
        </p:txBody>
      </p:sp>
      <p:pic>
        <p:nvPicPr>
          <p:cNvPr id="5" name="图片 4">
            <a:extLst>
              <a:ext uri="{FF2B5EF4-FFF2-40B4-BE49-F238E27FC236}">
                <a16:creationId xmlns:a16="http://schemas.microsoft.com/office/drawing/2014/main" id="{F5034B40-D3C6-EEC1-FCE9-A221D8E7663F}"/>
              </a:ext>
            </a:extLst>
          </p:cNvPr>
          <p:cNvPicPr>
            <a:picLocks noChangeAspect="1"/>
          </p:cNvPicPr>
          <p:nvPr/>
        </p:nvPicPr>
        <p:blipFill>
          <a:blip r:embed="rId3"/>
          <a:stretch>
            <a:fillRect/>
          </a:stretch>
        </p:blipFill>
        <p:spPr>
          <a:xfrm>
            <a:off x="606186" y="4163918"/>
            <a:ext cx="3451447" cy="1894087"/>
          </a:xfrm>
          <a:prstGeom prst="rect">
            <a:avLst/>
          </a:prstGeom>
        </p:spPr>
      </p:pic>
      <p:pic>
        <p:nvPicPr>
          <p:cNvPr id="7" name="图片 6">
            <a:extLst>
              <a:ext uri="{FF2B5EF4-FFF2-40B4-BE49-F238E27FC236}">
                <a16:creationId xmlns:a16="http://schemas.microsoft.com/office/drawing/2014/main" id="{8FC20277-3255-B36E-6F8F-F69E2DD918E7}"/>
              </a:ext>
            </a:extLst>
          </p:cNvPr>
          <p:cNvPicPr>
            <a:picLocks noChangeAspect="1"/>
          </p:cNvPicPr>
          <p:nvPr/>
        </p:nvPicPr>
        <p:blipFill>
          <a:blip r:embed="rId4"/>
          <a:stretch>
            <a:fillRect/>
          </a:stretch>
        </p:blipFill>
        <p:spPr>
          <a:xfrm>
            <a:off x="4595024" y="4163918"/>
            <a:ext cx="3001949" cy="1894087"/>
          </a:xfrm>
          <a:prstGeom prst="rect">
            <a:avLst/>
          </a:prstGeom>
        </p:spPr>
      </p:pic>
      <p:pic>
        <p:nvPicPr>
          <p:cNvPr id="9" name="图片 8">
            <a:extLst>
              <a:ext uri="{FF2B5EF4-FFF2-40B4-BE49-F238E27FC236}">
                <a16:creationId xmlns:a16="http://schemas.microsoft.com/office/drawing/2014/main" id="{5EEB0224-7384-5301-FECF-4801103B66E8}"/>
              </a:ext>
            </a:extLst>
          </p:cNvPr>
          <p:cNvPicPr>
            <a:picLocks noChangeAspect="1"/>
          </p:cNvPicPr>
          <p:nvPr/>
        </p:nvPicPr>
        <p:blipFill>
          <a:blip r:embed="rId5"/>
          <a:stretch>
            <a:fillRect/>
          </a:stretch>
        </p:blipFill>
        <p:spPr>
          <a:xfrm>
            <a:off x="8219638" y="4163918"/>
            <a:ext cx="3366176" cy="1894087"/>
          </a:xfrm>
          <a:prstGeom prst="rect">
            <a:avLst/>
          </a:prstGeom>
        </p:spPr>
      </p:pic>
      <p:sp>
        <p:nvSpPr>
          <p:cNvPr id="11" name="文本框 10">
            <a:extLst>
              <a:ext uri="{FF2B5EF4-FFF2-40B4-BE49-F238E27FC236}">
                <a16:creationId xmlns:a16="http://schemas.microsoft.com/office/drawing/2014/main" id="{8DAF3316-9FCE-9BB8-13CA-346B3805B8EF}"/>
              </a:ext>
            </a:extLst>
          </p:cNvPr>
          <p:cNvSpPr txBox="1"/>
          <p:nvPr/>
        </p:nvSpPr>
        <p:spPr>
          <a:xfrm>
            <a:off x="606186" y="1785831"/>
            <a:ext cx="3170684" cy="1726178"/>
          </a:xfrm>
          <a:prstGeom prst="rect">
            <a:avLst/>
          </a:prstGeom>
          <a:noFill/>
        </p:spPr>
        <p:txBody>
          <a:bodyPr wrap="square">
            <a:spAutoFit/>
          </a:bodyPr>
          <a:lstStyle/>
          <a:p>
            <a:pPr marL="12700">
              <a:lnSpc>
                <a:spcPct val="120000"/>
              </a:lnSpc>
              <a:spcBef>
                <a:spcPts val="100"/>
              </a:spcBef>
            </a:pPr>
            <a:r>
              <a:rPr lang="zh-CN" altLang="en-US" b="1" dirty="0">
                <a:latin typeface="Microsoft YaHei" panose="020B0503020204020204" pitchFamily="34" charset="-122"/>
                <a:ea typeface="Microsoft YaHei" panose="020B0503020204020204" pitchFamily="34" charset="-122"/>
              </a:rPr>
              <a:t>游戏</a:t>
            </a:r>
            <a:r>
              <a:rPr lang="en" altLang="zh-CN" b="1" dirty="0">
                <a:latin typeface="Microsoft YaHei" panose="020B0503020204020204" pitchFamily="34" charset="-122"/>
                <a:ea typeface="Microsoft YaHei" panose="020B0503020204020204" pitchFamily="34" charset="-122"/>
              </a:rPr>
              <a:t>AI </a:t>
            </a:r>
            <a:r>
              <a:rPr lang="zh-CN" altLang="en" b="1" dirty="0">
                <a:latin typeface="Microsoft YaHei" panose="020B0503020204020204" pitchFamily="34" charset="-122"/>
                <a:ea typeface="Microsoft YaHei" panose="020B0503020204020204" pitchFamily="34" charset="-122"/>
              </a:rPr>
              <a:t>：</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游戏</a:t>
            </a:r>
            <a:r>
              <a:rPr lang="en" altLang="zh-CN" sz="1800" dirty="0">
                <a:effectLst/>
                <a:latin typeface="Microsoft YaHei" panose="020B0503020204020204" pitchFamily="34" charset="-122"/>
                <a:ea typeface="Microsoft YaHei" panose="020B0503020204020204" pitchFamily="34" charset="-122"/>
                <a:cs typeface="Times New Roman" panose="02020603050405020304" pitchFamily="18" charset="0"/>
              </a:rPr>
              <a:t>AI</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是强化学习最引人注目的应用领域之一，从传统的棋类游戏到现代的电子游戏，强化学习都展现出了惊人的能力。</a:t>
            </a:r>
          </a:p>
        </p:txBody>
      </p:sp>
      <p:sp>
        <p:nvSpPr>
          <p:cNvPr id="13" name="文本框 12">
            <a:extLst>
              <a:ext uri="{FF2B5EF4-FFF2-40B4-BE49-F238E27FC236}">
                <a16:creationId xmlns:a16="http://schemas.microsoft.com/office/drawing/2014/main" id="{DFB18EEE-8EB1-5A6E-24BB-13BD0DB3EE02}"/>
              </a:ext>
            </a:extLst>
          </p:cNvPr>
          <p:cNvSpPr txBox="1"/>
          <p:nvPr/>
        </p:nvSpPr>
        <p:spPr>
          <a:xfrm>
            <a:off x="4552121" y="1785831"/>
            <a:ext cx="3087757" cy="2058577"/>
          </a:xfrm>
          <a:prstGeom prst="rect">
            <a:avLst/>
          </a:prstGeom>
          <a:noFill/>
        </p:spPr>
        <p:txBody>
          <a:bodyPr wrap="square">
            <a:spAutoFit/>
          </a:bodyPr>
          <a:lstStyle/>
          <a:p>
            <a:pPr marL="12700">
              <a:lnSpc>
                <a:spcPct val="120000"/>
              </a:lnSpc>
              <a:spcBef>
                <a:spcPts val="100"/>
              </a:spcBef>
            </a:pPr>
            <a:r>
              <a:rPr lang="zh-CN" altLang="en-US" sz="1800" b="1" dirty="0">
                <a:effectLst/>
                <a:latin typeface="Microsoft YaHei" panose="020B0503020204020204" pitchFamily="34" charset="-122"/>
                <a:ea typeface="Microsoft YaHei" panose="020B0503020204020204" pitchFamily="34" charset="-122"/>
              </a:rPr>
              <a:t>机器人控制 </a:t>
            </a:r>
            <a:r>
              <a:rPr lang="zh-CN" altLang="en-US" sz="1800" b="1" dirty="0">
                <a:effectLst/>
                <a:latin typeface="Microsoft YaHei" panose="020B0503020204020204" pitchFamily="34" charset="-122"/>
                <a:ea typeface="Microsoft YaHei" panose="020B0503020204020204" pitchFamily="34" charset="-122"/>
                <a:cs typeface="Times New Roman" panose="02020603050405020304" pitchFamily="18" charset="0"/>
              </a:rPr>
              <a:t>：</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强化学习在机器人控制领域的应用正在从实验室逐步走向现实世界。强化学习被用来教会双足机器人如何在各种地形上行走和保持平衡。 </a:t>
            </a:r>
            <a:endParaRPr lang="zh-CN" altLang="en-US" sz="1800" dirty="0">
              <a:latin typeface="Microsoft YaHei" panose="020B0503020204020204" pitchFamily="34" charset="-122"/>
              <a:ea typeface="Microsoft YaHei" panose="020B0503020204020204" pitchFamily="34" charset="-122"/>
              <a:cs typeface="Lantinghei SC Extralight"/>
            </a:endParaRPr>
          </a:p>
        </p:txBody>
      </p:sp>
      <p:sp>
        <p:nvSpPr>
          <p:cNvPr id="16" name="文本框 15">
            <a:extLst>
              <a:ext uri="{FF2B5EF4-FFF2-40B4-BE49-F238E27FC236}">
                <a16:creationId xmlns:a16="http://schemas.microsoft.com/office/drawing/2014/main" id="{CE12EE62-0ADA-6219-480E-AEFDCE78FA78}"/>
              </a:ext>
            </a:extLst>
          </p:cNvPr>
          <p:cNvSpPr txBox="1"/>
          <p:nvPr/>
        </p:nvSpPr>
        <p:spPr>
          <a:xfrm>
            <a:off x="8163339" y="1785831"/>
            <a:ext cx="3001949" cy="2058577"/>
          </a:xfrm>
          <a:prstGeom prst="rect">
            <a:avLst/>
          </a:prstGeom>
          <a:noFill/>
        </p:spPr>
        <p:txBody>
          <a:bodyPr wrap="square">
            <a:spAutoFit/>
          </a:bodyPr>
          <a:lstStyle/>
          <a:p>
            <a:pPr marL="12700">
              <a:lnSpc>
                <a:spcPct val="120000"/>
              </a:lnSpc>
              <a:spcBef>
                <a:spcPts val="100"/>
              </a:spcBef>
            </a:pPr>
            <a:r>
              <a:rPr lang="zh-CN" altLang="en-US" b="1" dirty="0">
                <a:latin typeface="Microsoft YaHei" panose="020B0503020204020204" pitchFamily="34" charset="-122"/>
                <a:ea typeface="Microsoft YaHei" panose="020B0503020204020204" pitchFamily="34" charset="-122"/>
              </a:rPr>
              <a:t>自动驾驶 ：</a:t>
            </a:r>
            <a:r>
              <a:rPr lang="zh-CN" altLang="en-US" sz="1800" dirty="0">
                <a:effectLst/>
                <a:latin typeface="Microsoft YaHei" panose="020B0503020204020204" pitchFamily="34" charset="-122"/>
                <a:ea typeface="Microsoft YaHei" panose="020B0503020204020204" pitchFamily="34" charset="-122"/>
                <a:cs typeface="Times New Roman" panose="02020603050405020304" pitchFamily="18" charset="0"/>
              </a:rPr>
              <a:t>自动驾驶是强化学习的一个重要应用领域，涉及复杂的感知、决策和控制问题。强化学习算法可以学习在各种道路条件下的最佳加速、减速和转向策略。</a:t>
            </a:r>
            <a:endParaRPr lang="zh-CN" altLang="en-US" sz="18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42341845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872838" y="250916"/>
            <a:ext cx="1653539" cy="455509"/>
          </a:xfrm>
          <a:prstGeom prst="rect">
            <a:avLst/>
          </a:prstGeom>
        </p:spPr>
        <p:txBody>
          <a:bodyPr vert="horz" wrap="square" lIns="0" tIns="12700" rIns="0" bIns="0" rtlCol="0">
            <a:spAutoFit/>
          </a:bodyPr>
          <a:lstStyle/>
          <a:p>
            <a:pPr marL="12700">
              <a:lnSpc>
                <a:spcPct val="100000"/>
              </a:lnSpc>
              <a:spcBef>
                <a:spcPts val="100"/>
              </a:spcBef>
            </a:pPr>
            <a:r>
              <a:rPr spc="-15" dirty="0"/>
              <a:t>道法自然</a:t>
            </a:r>
          </a:p>
        </p:txBody>
      </p:sp>
      <p:grpSp>
        <p:nvGrpSpPr>
          <p:cNvPr id="4" name="object 4"/>
          <p:cNvGrpSpPr/>
          <p:nvPr/>
        </p:nvGrpSpPr>
        <p:grpSpPr>
          <a:xfrm>
            <a:off x="2023617" y="1130249"/>
            <a:ext cx="8145145" cy="5206365"/>
            <a:chOff x="2023617" y="1130249"/>
            <a:chExt cx="8145145" cy="5206365"/>
          </a:xfrm>
        </p:grpSpPr>
        <p:pic>
          <p:nvPicPr>
            <p:cNvPr id="5" name="object 5"/>
            <p:cNvPicPr/>
            <p:nvPr/>
          </p:nvPicPr>
          <p:blipFill>
            <a:blip r:embed="rId2" cstate="print"/>
            <a:stretch>
              <a:fillRect/>
            </a:stretch>
          </p:blipFill>
          <p:spPr>
            <a:xfrm>
              <a:off x="2023617" y="1130249"/>
              <a:ext cx="8144764" cy="5021326"/>
            </a:xfrm>
            <a:prstGeom prst="rect">
              <a:avLst/>
            </a:prstGeom>
          </p:spPr>
        </p:pic>
        <p:pic>
          <p:nvPicPr>
            <p:cNvPr id="6" name="object 6"/>
            <p:cNvPicPr/>
            <p:nvPr/>
          </p:nvPicPr>
          <p:blipFill>
            <a:blip r:embed="rId3" cstate="print"/>
            <a:stretch>
              <a:fillRect/>
            </a:stretch>
          </p:blipFill>
          <p:spPr>
            <a:xfrm>
              <a:off x="2781299" y="3700284"/>
              <a:ext cx="6621399" cy="2636139"/>
            </a:xfrm>
            <a:prstGeom prst="rect">
              <a:avLst/>
            </a:prstGeom>
          </p:spPr>
        </p:pic>
      </p:grpSp>
      <p:sp>
        <p:nvSpPr>
          <p:cNvPr id="7" name="object 7"/>
          <p:cNvSpPr txBox="1"/>
          <p:nvPr/>
        </p:nvSpPr>
        <p:spPr>
          <a:xfrm>
            <a:off x="3542791" y="4042359"/>
            <a:ext cx="5106035" cy="1490152"/>
          </a:xfrm>
          <a:prstGeom prst="rect">
            <a:avLst/>
          </a:prstGeom>
        </p:spPr>
        <p:txBody>
          <a:bodyPr vert="horz" wrap="square" lIns="0" tIns="12700" rIns="0" bIns="0" rtlCol="0">
            <a:spAutoFit/>
          </a:bodyPr>
          <a:lstStyle/>
          <a:p>
            <a:pPr marL="12700">
              <a:lnSpc>
                <a:spcPct val="100000"/>
              </a:lnSpc>
              <a:spcBef>
                <a:spcPts val="100"/>
              </a:spcBef>
            </a:pPr>
            <a:r>
              <a:rPr sz="9600" b="1" spc="-10" dirty="0">
                <a:solidFill>
                  <a:srgbClr val="FFFFFF"/>
                </a:solidFill>
                <a:latin typeface="Arial"/>
                <a:cs typeface="Arial"/>
              </a:rPr>
              <a:t>THANKS</a:t>
            </a:r>
            <a:endParaRPr sz="9600" dirty="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4739982" y="1609931"/>
            <a:ext cx="787362" cy="639175"/>
          </a:xfrm>
          <a:prstGeom prst="rect">
            <a:avLst/>
          </a:prstGeom>
        </p:spPr>
      </p:pic>
      <p:pic>
        <p:nvPicPr>
          <p:cNvPr id="7" name="object 7"/>
          <p:cNvPicPr/>
          <p:nvPr/>
        </p:nvPicPr>
        <p:blipFill>
          <a:blip r:embed="rId3" cstate="print"/>
          <a:stretch>
            <a:fillRect/>
          </a:stretch>
        </p:blipFill>
        <p:spPr>
          <a:xfrm>
            <a:off x="4703064" y="1574401"/>
            <a:ext cx="853249" cy="1016934"/>
          </a:xfrm>
          <a:prstGeom prst="rect">
            <a:avLst/>
          </a:prstGeom>
        </p:spPr>
      </p:pic>
      <p:grpSp>
        <p:nvGrpSpPr>
          <p:cNvPr id="4" name="组合 3">
            <a:extLst>
              <a:ext uri="{FF2B5EF4-FFF2-40B4-BE49-F238E27FC236}">
                <a16:creationId xmlns:a16="http://schemas.microsoft.com/office/drawing/2014/main" id="{5500D7C3-439F-3A48-84DB-381F8C394FB5}"/>
              </a:ext>
            </a:extLst>
          </p:cNvPr>
          <p:cNvGrpSpPr/>
          <p:nvPr/>
        </p:nvGrpSpPr>
        <p:grpSpPr>
          <a:xfrm>
            <a:off x="4692396" y="1563560"/>
            <a:ext cx="801458" cy="964750"/>
            <a:chOff x="4692396" y="1563560"/>
            <a:chExt cx="801458" cy="964750"/>
          </a:xfrm>
        </p:grpSpPr>
        <p:pic>
          <p:nvPicPr>
            <p:cNvPr id="8" name="object 8"/>
            <p:cNvPicPr/>
            <p:nvPr/>
          </p:nvPicPr>
          <p:blipFill>
            <a:blip r:embed="rId4" cstate="print"/>
            <a:stretch>
              <a:fillRect/>
            </a:stretch>
          </p:blipFill>
          <p:spPr>
            <a:xfrm>
              <a:off x="4692396" y="1563560"/>
              <a:ext cx="801458" cy="964750"/>
            </a:xfrm>
            <a:prstGeom prst="rect">
              <a:avLst/>
            </a:prstGeom>
          </p:spPr>
        </p:pic>
        <p:sp>
          <p:nvSpPr>
            <p:cNvPr id="20" name="object 20"/>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sz="3600" b="1" i="1" spc="-50" dirty="0">
                  <a:solidFill>
                    <a:srgbClr val="FFFFFF"/>
                  </a:solidFill>
                  <a:latin typeface="Arial"/>
                  <a:cs typeface="Arial"/>
                </a:rPr>
                <a:t>1</a:t>
              </a:r>
              <a:endParaRPr sz="3600" dirty="0">
                <a:latin typeface="Arial"/>
                <a:cs typeface="Arial"/>
              </a:endParaRPr>
            </a:p>
          </p:txBody>
        </p:sp>
      </p:grpSp>
      <p:sp>
        <p:nvSpPr>
          <p:cNvPr id="21" name="object 21"/>
          <p:cNvSpPr txBox="1"/>
          <p:nvPr/>
        </p:nvSpPr>
        <p:spPr>
          <a:xfrm>
            <a:off x="5630149" y="1593723"/>
            <a:ext cx="3683000" cy="566181"/>
          </a:xfrm>
          <a:prstGeom prst="rect">
            <a:avLst/>
          </a:prstGeom>
        </p:spPr>
        <p:txBody>
          <a:bodyPr vert="horz" wrap="square" lIns="0" tIns="12065" rIns="0" bIns="0" rtlCol="0" anchor="ctr">
            <a:spAutoFit/>
          </a:bodyPr>
          <a:lstStyle/>
          <a:p>
            <a:pPr marL="12700" marR="5080"/>
            <a:r>
              <a:rPr lang="zh-CN" altLang="en-US" sz="3600" b="1" spc="-20" dirty="0">
                <a:solidFill>
                  <a:srgbClr val="002060"/>
                </a:solidFill>
                <a:latin typeface="Microsoft YaHei" panose="020B0503020204020204" pitchFamily="34" charset="-122"/>
                <a:ea typeface="Microsoft YaHei" panose="020B0503020204020204" pitchFamily="34" charset="-122"/>
                <a:cs typeface="Lantinghei SC Heavy"/>
              </a:rPr>
              <a:t>理解无监督学习</a:t>
            </a:r>
            <a:endParaRPr lang="en-US" sz="3600" b="1" spc="-50" dirty="0">
              <a:solidFill>
                <a:srgbClr val="002060"/>
              </a:solidFill>
              <a:latin typeface="Microsoft YaHei" panose="020B0503020204020204" pitchFamily="34" charset="-122"/>
              <a:ea typeface="Microsoft YaHei" panose="020B0503020204020204" pitchFamily="34" charset="-122"/>
              <a:cs typeface="Lantinghei SC Heavy"/>
            </a:endParaRPr>
          </a:p>
        </p:txBody>
      </p:sp>
      <p:sp>
        <p:nvSpPr>
          <p:cNvPr id="22" name="object 22"/>
          <p:cNvSpPr txBox="1"/>
          <p:nvPr/>
        </p:nvSpPr>
        <p:spPr>
          <a:xfrm>
            <a:off x="1717039" y="3198952"/>
            <a:ext cx="1397000" cy="848994"/>
          </a:xfrm>
          <a:prstGeom prst="rect">
            <a:avLst/>
          </a:prstGeom>
        </p:spPr>
        <p:txBody>
          <a:bodyPr vert="horz" wrap="square" lIns="0" tIns="12700" rIns="0" bIns="0" rtlCol="0">
            <a:spAutoFit/>
          </a:bodyPr>
          <a:lstStyle/>
          <a:p>
            <a:pPr marL="12700">
              <a:lnSpc>
                <a:spcPct val="100000"/>
              </a:lnSpc>
              <a:spcBef>
                <a:spcPts val="100"/>
              </a:spcBef>
            </a:pPr>
            <a:r>
              <a:rPr sz="5400" b="1" spc="-35" dirty="0">
                <a:latin typeface="Lantinghei SC Heavy"/>
                <a:cs typeface="Lantinghei SC Heavy"/>
              </a:rPr>
              <a:t>提纲</a:t>
            </a:r>
            <a:endParaRPr sz="5400">
              <a:latin typeface="Lantinghei SC Heavy"/>
              <a:cs typeface="Lantinghei SC Heavy"/>
            </a:endParaRPr>
          </a:p>
        </p:txBody>
      </p:sp>
      <p:sp>
        <p:nvSpPr>
          <p:cNvPr id="19" name="标题 18">
            <a:extLst>
              <a:ext uri="{FF2B5EF4-FFF2-40B4-BE49-F238E27FC236}">
                <a16:creationId xmlns:a16="http://schemas.microsoft.com/office/drawing/2014/main" id="{43273ACE-355D-D24F-80C6-5C64160F4B5F}"/>
              </a:ext>
            </a:extLst>
          </p:cNvPr>
          <p:cNvSpPr>
            <a:spLocks noGrp="1"/>
          </p:cNvSpPr>
          <p:nvPr>
            <p:ph type="title"/>
          </p:nvPr>
        </p:nvSpPr>
        <p:spPr/>
        <p:txBody>
          <a:bodyPr/>
          <a:lstStyle/>
          <a:p>
            <a:r>
              <a:rPr lang="zh-CN" altLang="en-US" dirty="0"/>
              <a:t> </a:t>
            </a:r>
          </a:p>
        </p:txBody>
      </p:sp>
      <p:sp>
        <p:nvSpPr>
          <p:cNvPr id="26" name="object 21">
            <a:extLst>
              <a:ext uri="{FF2B5EF4-FFF2-40B4-BE49-F238E27FC236}">
                <a16:creationId xmlns:a16="http://schemas.microsoft.com/office/drawing/2014/main" id="{136A5593-01B6-CB4E-A69C-2F17301529BD}"/>
              </a:ext>
            </a:extLst>
          </p:cNvPr>
          <p:cNvSpPr txBox="1"/>
          <p:nvPr/>
        </p:nvSpPr>
        <p:spPr>
          <a:xfrm>
            <a:off x="5611532" y="248334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聚类与降维</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7" name="object 21">
            <a:extLst>
              <a:ext uri="{FF2B5EF4-FFF2-40B4-BE49-F238E27FC236}">
                <a16:creationId xmlns:a16="http://schemas.microsoft.com/office/drawing/2014/main" id="{DC96F8B4-8CE4-C64E-95D5-57EA148EC996}"/>
              </a:ext>
            </a:extLst>
          </p:cNvPr>
          <p:cNvSpPr txBox="1"/>
          <p:nvPr/>
        </p:nvSpPr>
        <p:spPr>
          <a:xfrm>
            <a:off x="5611532" y="3352046"/>
            <a:ext cx="3683000" cy="566181"/>
          </a:xfrm>
          <a:prstGeom prst="rect">
            <a:avLst/>
          </a:prstGeom>
        </p:spPr>
        <p:txBody>
          <a:bodyPr vert="horz" wrap="square" lIns="0" tIns="12065" rIns="0" bIns="0" rtlCol="0" anchor="ctr">
            <a:spAutoFit/>
          </a:bodyPr>
          <a:lstStyle/>
          <a:p>
            <a:pPr marL="12700" marR="5080"/>
            <a:r>
              <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理解强化学习</a:t>
            </a:r>
          </a:p>
        </p:txBody>
      </p:sp>
      <p:grpSp>
        <p:nvGrpSpPr>
          <p:cNvPr id="31" name="组合 30">
            <a:extLst>
              <a:ext uri="{FF2B5EF4-FFF2-40B4-BE49-F238E27FC236}">
                <a16:creationId xmlns:a16="http://schemas.microsoft.com/office/drawing/2014/main" id="{2E89FB11-0417-B34D-9897-676360979F4D}"/>
              </a:ext>
            </a:extLst>
          </p:cNvPr>
          <p:cNvGrpSpPr/>
          <p:nvPr/>
        </p:nvGrpSpPr>
        <p:grpSpPr>
          <a:xfrm>
            <a:off x="4703401" y="2434859"/>
            <a:ext cx="801458" cy="964750"/>
            <a:chOff x="4692396" y="1563560"/>
            <a:chExt cx="801458" cy="964750"/>
          </a:xfrm>
        </p:grpSpPr>
        <p:pic>
          <p:nvPicPr>
            <p:cNvPr id="32" name="object 8">
              <a:extLst>
                <a:ext uri="{FF2B5EF4-FFF2-40B4-BE49-F238E27FC236}">
                  <a16:creationId xmlns:a16="http://schemas.microsoft.com/office/drawing/2014/main" id="{0371D6A1-E7CC-8046-A182-4BAA62C37EE7}"/>
                </a:ext>
              </a:extLst>
            </p:cNvPr>
            <p:cNvPicPr/>
            <p:nvPr/>
          </p:nvPicPr>
          <p:blipFill>
            <a:blip r:embed="rId4" cstate="print"/>
            <a:stretch>
              <a:fillRect/>
            </a:stretch>
          </p:blipFill>
          <p:spPr>
            <a:xfrm>
              <a:off x="4692396" y="1563560"/>
              <a:ext cx="801458" cy="964750"/>
            </a:xfrm>
            <a:prstGeom prst="rect">
              <a:avLst/>
            </a:prstGeom>
          </p:spPr>
        </p:pic>
        <p:sp>
          <p:nvSpPr>
            <p:cNvPr id="33" name="object 20">
              <a:extLst>
                <a:ext uri="{FF2B5EF4-FFF2-40B4-BE49-F238E27FC236}">
                  <a16:creationId xmlns:a16="http://schemas.microsoft.com/office/drawing/2014/main" id="{812F53C1-2BB0-0B4B-930F-872A69F1AFD4}"/>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2</a:t>
              </a:r>
              <a:endParaRPr sz="3600" dirty="0">
                <a:latin typeface="Arial"/>
                <a:cs typeface="Arial"/>
              </a:endParaRPr>
            </a:p>
          </p:txBody>
        </p:sp>
      </p:grpSp>
      <p:grpSp>
        <p:nvGrpSpPr>
          <p:cNvPr id="34" name="组合 33">
            <a:extLst>
              <a:ext uri="{FF2B5EF4-FFF2-40B4-BE49-F238E27FC236}">
                <a16:creationId xmlns:a16="http://schemas.microsoft.com/office/drawing/2014/main" id="{01308DFF-4464-8541-A0BE-D3A952AA1562}"/>
              </a:ext>
            </a:extLst>
          </p:cNvPr>
          <p:cNvGrpSpPr/>
          <p:nvPr/>
        </p:nvGrpSpPr>
        <p:grpSpPr>
          <a:xfrm>
            <a:off x="4692396" y="3329948"/>
            <a:ext cx="801458" cy="964750"/>
            <a:chOff x="4692396" y="1563560"/>
            <a:chExt cx="801458" cy="964750"/>
          </a:xfrm>
        </p:grpSpPr>
        <p:pic>
          <p:nvPicPr>
            <p:cNvPr id="35" name="object 8">
              <a:extLst>
                <a:ext uri="{FF2B5EF4-FFF2-40B4-BE49-F238E27FC236}">
                  <a16:creationId xmlns:a16="http://schemas.microsoft.com/office/drawing/2014/main" id="{41A7E60B-C64C-3541-8FF1-E1C3906A2CC2}"/>
                </a:ext>
              </a:extLst>
            </p:cNvPr>
            <p:cNvPicPr/>
            <p:nvPr/>
          </p:nvPicPr>
          <p:blipFill>
            <a:blip r:embed="rId4" cstate="print"/>
            <a:stretch>
              <a:fillRect/>
            </a:stretch>
          </p:blipFill>
          <p:spPr>
            <a:xfrm>
              <a:off x="4692396" y="1563560"/>
              <a:ext cx="801458" cy="964750"/>
            </a:xfrm>
            <a:prstGeom prst="rect">
              <a:avLst/>
            </a:prstGeom>
          </p:spPr>
        </p:pic>
        <p:sp>
          <p:nvSpPr>
            <p:cNvPr id="36" name="object 20">
              <a:extLst>
                <a:ext uri="{FF2B5EF4-FFF2-40B4-BE49-F238E27FC236}">
                  <a16:creationId xmlns:a16="http://schemas.microsoft.com/office/drawing/2014/main" id="{71B633F2-53B1-7048-AF68-344D4282C7BE}"/>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3</a:t>
              </a:r>
              <a:endParaRPr sz="3600" dirty="0">
                <a:latin typeface="Arial"/>
                <a:cs typeface="Arial"/>
              </a:endParaRPr>
            </a:p>
          </p:txBody>
        </p:sp>
      </p:grpSp>
      <p:sp>
        <p:nvSpPr>
          <p:cNvPr id="37" name="object 21">
            <a:extLst>
              <a:ext uri="{FF2B5EF4-FFF2-40B4-BE49-F238E27FC236}">
                <a16:creationId xmlns:a16="http://schemas.microsoft.com/office/drawing/2014/main" id="{7F594C95-1617-AC4E-BAF1-133FBD29C25F}"/>
              </a:ext>
            </a:extLst>
          </p:cNvPr>
          <p:cNvSpPr txBox="1"/>
          <p:nvPr/>
        </p:nvSpPr>
        <p:spPr>
          <a:xfrm>
            <a:off x="5611532" y="4242612"/>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强化学习经典算法</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38" name="组合 37">
            <a:extLst>
              <a:ext uri="{FF2B5EF4-FFF2-40B4-BE49-F238E27FC236}">
                <a16:creationId xmlns:a16="http://schemas.microsoft.com/office/drawing/2014/main" id="{09B952BF-209B-8545-9DD8-6AA0D0C80C3D}"/>
              </a:ext>
            </a:extLst>
          </p:cNvPr>
          <p:cNvGrpSpPr/>
          <p:nvPr/>
        </p:nvGrpSpPr>
        <p:grpSpPr>
          <a:xfrm>
            <a:off x="4692396" y="4220514"/>
            <a:ext cx="801458" cy="964750"/>
            <a:chOff x="4692396" y="1563560"/>
            <a:chExt cx="801458" cy="964750"/>
          </a:xfrm>
        </p:grpSpPr>
        <p:pic>
          <p:nvPicPr>
            <p:cNvPr id="39" name="object 8">
              <a:extLst>
                <a:ext uri="{FF2B5EF4-FFF2-40B4-BE49-F238E27FC236}">
                  <a16:creationId xmlns:a16="http://schemas.microsoft.com/office/drawing/2014/main" id="{82C47DE9-7EAB-FC4F-A478-8EBC6DE52B87}"/>
                </a:ext>
              </a:extLst>
            </p:cNvPr>
            <p:cNvPicPr/>
            <p:nvPr/>
          </p:nvPicPr>
          <p:blipFill>
            <a:blip r:embed="rId4" cstate="print"/>
            <a:stretch>
              <a:fillRect/>
            </a:stretch>
          </p:blipFill>
          <p:spPr>
            <a:xfrm>
              <a:off x="4692396" y="1563560"/>
              <a:ext cx="801458" cy="964750"/>
            </a:xfrm>
            <a:prstGeom prst="rect">
              <a:avLst/>
            </a:prstGeom>
          </p:spPr>
        </p:pic>
        <p:sp>
          <p:nvSpPr>
            <p:cNvPr id="40" name="object 20">
              <a:extLst>
                <a:ext uri="{FF2B5EF4-FFF2-40B4-BE49-F238E27FC236}">
                  <a16:creationId xmlns:a16="http://schemas.microsoft.com/office/drawing/2014/main" id="{5DCCF13E-1F39-9D49-897B-39310B60AE45}"/>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4</a:t>
              </a:r>
              <a:endParaRPr sz="3600" dirty="0">
                <a:latin typeface="Arial"/>
                <a:cs typeface="Arial"/>
              </a:endParaRPr>
            </a:p>
          </p:txBody>
        </p:sp>
      </p:grpSp>
      <p:sp>
        <p:nvSpPr>
          <p:cNvPr id="24" name="object 21">
            <a:extLst>
              <a:ext uri="{FF2B5EF4-FFF2-40B4-BE49-F238E27FC236}">
                <a16:creationId xmlns:a16="http://schemas.microsoft.com/office/drawing/2014/main" id="{85677F4E-47AE-8E47-82CE-5FEBDD3E4D34}"/>
              </a:ext>
            </a:extLst>
          </p:cNvPr>
          <p:cNvSpPr txBox="1"/>
          <p:nvPr/>
        </p:nvSpPr>
        <p:spPr>
          <a:xfrm>
            <a:off x="5611532" y="5104895"/>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强化学习应用案例</a:t>
            </a:r>
            <a:endParaRPr lang="en-US" altLang="zh-CN"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25" name="组合 24">
            <a:extLst>
              <a:ext uri="{FF2B5EF4-FFF2-40B4-BE49-F238E27FC236}">
                <a16:creationId xmlns:a16="http://schemas.microsoft.com/office/drawing/2014/main" id="{4EC9CF99-0718-A94E-9E18-7DB567A04C5B}"/>
              </a:ext>
            </a:extLst>
          </p:cNvPr>
          <p:cNvGrpSpPr/>
          <p:nvPr/>
        </p:nvGrpSpPr>
        <p:grpSpPr>
          <a:xfrm>
            <a:off x="4692396" y="5082797"/>
            <a:ext cx="801458" cy="964750"/>
            <a:chOff x="4692396" y="1563560"/>
            <a:chExt cx="801458" cy="964750"/>
          </a:xfrm>
        </p:grpSpPr>
        <p:pic>
          <p:nvPicPr>
            <p:cNvPr id="28" name="object 8">
              <a:extLst>
                <a:ext uri="{FF2B5EF4-FFF2-40B4-BE49-F238E27FC236}">
                  <a16:creationId xmlns:a16="http://schemas.microsoft.com/office/drawing/2014/main" id="{9E8BD72A-5563-364B-A02A-A9EA39859A39}"/>
                </a:ext>
              </a:extLst>
            </p:cNvPr>
            <p:cNvPicPr/>
            <p:nvPr/>
          </p:nvPicPr>
          <p:blipFill>
            <a:blip r:embed="rId4" cstate="print"/>
            <a:stretch>
              <a:fillRect/>
            </a:stretch>
          </p:blipFill>
          <p:spPr>
            <a:xfrm>
              <a:off x="4692396" y="1563560"/>
              <a:ext cx="801458" cy="964750"/>
            </a:xfrm>
            <a:prstGeom prst="rect">
              <a:avLst/>
            </a:prstGeom>
          </p:spPr>
        </p:pic>
        <p:sp>
          <p:nvSpPr>
            <p:cNvPr id="29" name="object 20">
              <a:extLst>
                <a:ext uri="{FF2B5EF4-FFF2-40B4-BE49-F238E27FC236}">
                  <a16:creationId xmlns:a16="http://schemas.microsoft.com/office/drawing/2014/main" id="{51A2F7FB-37AA-5641-BBD0-C1D6367259EC}"/>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5</a:t>
              </a:r>
              <a:endParaRPr sz="3600" dirty="0">
                <a:latin typeface="Arial"/>
                <a:cs typeface="Arial"/>
              </a:endParaRPr>
            </a:p>
          </p:txBody>
        </p:sp>
      </p:grpSp>
    </p:spTree>
    <p:extLst>
      <p:ext uri="{BB962C8B-B14F-4D97-AF65-F5344CB8AC3E}">
        <p14:creationId xmlns:p14="http://schemas.microsoft.com/office/powerpoint/2010/main" val="1560694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8113" y="264440"/>
            <a:ext cx="6658643" cy="505267"/>
          </a:xfrm>
          <a:prstGeom prst="rect">
            <a:avLst/>
          </a:prstGeom>
        </p:spPr>
        <p:txBody>
          <a:bodyPr vert="horz" wrap="square" lIns="0" tIns="12700" rIns="0" bIns="0" rtlCol="0">
            <a:spAutoFit/>
          </a:bodyPr>
          <a:lstStyle/>
          <a:p>
            <a:pPr marL="12700">
              <a:lnSpc>
                <a:spcPct val="100000"/>
              </a:lnSpc>
              <a:spcBef>
                <a:spcPts val="100"/>
              </a:spcBef>
            </a:pPr>
            <a:r>
              <a:rPr lang="zh-CN" altLang="en-US" spc="-10" dirty="0">
                <a:solidFill>
                  <a:schemeClr val="bg1"/>
                </a:solidFill>
                <a:latin typeface="Microsoft YaHei" panose="020B0503020204020204" pitchFamily="34" charset="-122"/>
                <a:ea typeface="Microsoft YaHei" panose="020B0503020204020204" pitchFamily="34" charset="-122"/>
              </a:rPr>
              <a:t>理解</a:t>
            </a:r>
            <a:r>
              <a:rPr lang="zh-CN" altLang="en-US" spc="-10" dirty="0">
                <a:latin typeface="Microsoft YaHei" panose="020B0503020204020204" pitchFamily="34" charset="-122"/>
                <a:ea typeface="Microsoft YaHei" panose="020B0503020204020204" pitchFamily="34" charset="-122"/>
              </a:rPr>
              <a:t>无监督学习</a:t>
            </a:r>
            <a:endParaRPr spc="-10" dirty="0">
              <a:solidFill>
                <a:schemeClr val="bg1"/>
              </a:solidFill>
              <a:latin typeface="Microsoft YaHei" panose="020B0503020204020204" pitchFamily="34" charset="-122"/>
              <a:ea typeface="Microsoft YaHei" panose="020B0503020204020204" pitchFamily="34" charset="-122"/>
            </a:endParaRPr>
          </a:p>
        </p:txBody>
      </p:sp>
      <p:graphicFrame>
        <p:nvGraphicFramePr>
          <p:cNvPr id="8" name="object 8"/>
          <p:cNvGraphicFramePr>
            <a:graphicFrameLocks noGrp="1"/>
          </p:cNvGraphicFramePr>
          <p:nvPr>
            <p:extLst>
              <p:ext uri="{D42A27DB-BD31-4B8C-83A1-F6EECF244321}">
                <p14:modId xmlns:p14="http://schemas.microsoft.com/office/powerpoint/2010/main" val="2471974127"/>
              </p:ext>
            </p:extLst>
          </p:nvPr>
        </p:nvGraphicFramePr>
        <p:xfrm>
          <a:off x="466549" y="3534139"/>
          <a:ext cx="6344154" cy="2787729"/>
        </p:xfrm>
        <a:graphic>
          <a:graphicData uri="http://schemas.openxmlformats.org/drawingml/2006/table">
            <a:tbl>
              <a:tblPr firstRow="1" bandRow="1">
                <a:tableStyleId>{2D5ABB26-0587-4C30-8999-92F81FD0307C}</a:tableStyleId>
              </a:tblPr>
              <a:tblGrid>
                <a:gridCol w="1464928">
                  <a:extLst>
                    <a:ext uri="{9D8B030D-6E8A-4147-A177-3AD203B41FA5}">
                      <a16:colId xmlns:a16="http://schemas.microsoft.com/office/drawing/2014/main" val="20000"/>
                    </a:ext>
                  </a:extLst>
                </a:gridCol>
                <a:gridCol w="2439613">
                  <a:extLst>
                    <a:ext uri="{9D8B030D-6E8A-4147-A177-3AD203B41FA5}">
                      <a16:colId xmlns:a16="http://schemas.microsoft.com/office/drawing/2014/main" val="20001"/>
                    </a:ext>
                  </a:extLst>
                </a:gridCol>
                <a:gridCol w="2439613">
                  <a:extLst>
                    <a:ext uri="{9D8B030D-6E8A-4147-A177-3AD203B41FA5}">
                      <a16:colId xmlns:a16="http://schemas.microsoft.com/office/drawing/2014/main" val="20002"/>
                    </a:ext>
                  </a:extLst>
                </a:gridCol>
              </a:tblGrid>
              <a:tr h="537448">
                <a:tc>
                  <a:txBody>
                    <a:bodyPr/>
                    <a:lstStyle/>
                    <a:p>
                      <a:pPr>
                        <a:lnSpc>
                          <a:spcPct val="100000"/>
                        </a:lnSpc>
                      </a:pPr>
                      <a:endParaRPr sz="18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76B4"/>
                    </a:solidFill>
                  </a:tcPr>
                </a:tc>
                <a:tc>
                  <a:txBody>
                    <a:bodyPr/>
                    <a:lstStyle/>
                    <a:p>
                      <a:pPr marL="610235">
                        <a:lnSpc>
                          <a:spcPct val="100000"/>
                        </a:lnSpc>
                        <a:spcBef>
                          <a:spcPts val="305"/>
                        </a:spcBef>
                      </a:pPr>
                      <a:r>
                        <a:rPr lang="zh-CN" altLang="en-US" sz="1800" b="1" spc="-15" dirty="0">
                          <a:solidFill>
                            <a:srgbClr val="FFFFFF"/>
                          </a:solidFill>
                          <a:latin typeface="Lantinghei SC Heavy"/>
                          <a:cs typeface="Lantinghei SC Heavy"/>
                        </a:rPr>
                        <a:t>监督学习</a:t>
                      </a:r>
                      <a:endParaRPr sz="1800" dirty="0">
                        <a:latin typeface="Lantinghei SC Heavy"/>
                        <a:cs typeface="Lantinghei SC Heavy"/>
                      </a:endParaRPr>
                    </a:p>
                  </a:txBody>
                  <a:tcPr marL="0" marR="0" marT="38735"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76B4"/>
                    </a:solidFill>
                  </a:tcPr>
                </a:tc>
                <a:tc>
                  <a:txBody>
                    <a:bodyPr/>
                    <a:lstStyle/>
                    <a:p>
                      <a:pPr marL="495934">
                        <a:lnSpc>
                          <a:spcPct val="100000"/>
                        </a:lnSpc>
                        <a:spcBef>
                          <a:spcPts val="305"/>
                        </a:spcBef>
                      </a:pPr>
                      <a:r>
                        <a:rPr lang="zh-CN" altLang="en-US" sz="1800" b="1" spc="-10" dirty="0">
                          <a:solidFill>
                            <a:srgbClr val="FFFFFF"/>
                          </a:solidFill>
                          <a:latin typeface="Lantinghei SC Heavy"/>
                          <a:cs typeface="Lantinghei SC Heavy"/>
                        </a:rPr>
                        <a:t>无监督</a:t>
                      </a:r>
                      <a:r>
                        <a:rPr sz="1800" b="1" spc="-10" dirty="0" err="1">
                          <a:solidFill>
                            <a:srgbClr val="FFFFFF"/>
                          </a:solidFill>
                          <a:latin typeface="DengXian" panose="02010600030101010101" pitchFamily="2" charset="-122"/>
                          <a:ea typeface="DengXian" panose="02010600030101010101" pitchFamily="2" charset="-122"/>
                          <a:cs typeface="Lantinghei SC Heavy"/>
                        </a:rPr>
                        <a:t>学习</a:t>
                      </a:r>
                      <a:endParaRPr sz="1800" dirty="0">
                        <a:latin typeface="DengXian" panose="02010600030101010101" pitchFamily="2" charset="-122"/>
                        <a:ea typeface="DengXian" panose="02010600030101010101" pitchFamily="2" charset="-122"/>
                        <a:cs typeface="Lantinghei SC Heavy"/>
                      </a:endParaRPr>
                    </a:p>
                  </a:txBody>
                  <a:tcPr marL="0" marR="0" marT="38735"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76B4"/>
                    </a:solidFill>
                  </a:tcPr>
                </a:tc>
                <a:extLst>
                  <a:ext uri="{0D108BD9-81ED-4DB2-BD59-A6C34878D82A}">
                    <a16:rowId xmlns:a16="http://schemas.microsoft.com/office/drawing/2014/main" val="10000"/>
                  </a:ext>
                </a:extLst>
              </a:tr>
              <a:tr h="537448">
                <a:tc>
                  <a:txBody>
                    <a:bodyPr/>
                    <a:lstStyle/>
                    <a:p>
                      <a:pPr marR="84455" algn="r">
                        <a:lnSpc>
                          <a:spcPct val="100000"/>
                        </a:lnSpc>
                        <a:spcBef>
                          <a:spcPts val="305"/>
                        </a:spcBef>
                      </a:pPr>
                      <a:r>
                        <a:rPr lang="zh-CN" altLang="en-US" sz="1800" spc="-15" dirty="0">
                          <a:latin typeface="DengXian" panose="02010600030101010101" pitchFamily="2" charset="-122"/>
                          <a:ea typeface="DengXian" panose="02010600030101010101" pitchFamily="2" charset="-122"/>
                          <a:cs typeface="Lantinghei SC Extralight"/>
                        </a:rPr>
                        <a:t>训练</a:t>
                      </a:r>
                      <a:r>
                        <a:rPr sz="1800" spc="-15" dirty="0" err="1">
                          <a:latin typeface="DengXian" panose="02010600030101010101" pitchFamily="2" charset="-122"/>
                          <a:ea typeface="DengXian" panose="02010600030101010101" pitchFamily="2" charset="-122"/>
                          <a:cs typeface="Lantinghei SC Extralight"/>
                        </a:rPr>
                        <a:t>数据</a:t>
                      </a:r>
                      <a:endParaRPr sz="1800" dirty="0">
                        <a:latin typeface="DengXian" panose="02010600030101010101" pitchFamily="2" charset="-122"/>
                        <a:ea typeface="DengXian" panose="02010600030101010101" pitchFamily="2" charset="-122"/>
                        <a:cs typeface="Lantinghei SC Extralight"/>
                      </a:endParaRPr>
                    </a:p>
                  </a:txBody>
                  <a:tcPr marL="0" marR="0" marT="387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5E4"/>
                    </a:solidFill>
                  </a:tcPr>
                </a:tc>
                <a:tc>
                  <a:txBody>
                    <a:bodyPr/>
                    <a:lstStyle/>
                    <a:p>
                      <a:pPr marL="91440">
                        <a:lnSpc>
                          <a:spcPct val="100000"/>
                        </a:lnSpc>
                        <a:spcBef>
                          <a:spcPts val="305"/>
                        </a:spcBef>
                      </a:pPr>
                      <a:r>
                        <a:rPr lang="zh-CN" altLang="en-US" sz="1800" b="0" i="0" u="none" strike="noStrike" kern="1200" dirty="0">
                          <a:solidFill>
                            <a:schemeClr val="tx1"/>
                          </a:solidFill>
                          <a:effectLst/>
                          <a:latin typeface="+mn-lt"/>
                          <a:ea typeface="+mn-ea"/>
                          <a:cs typeface="+mn-cs"/>
                        </a:rPr>
                        <a:t>带标签的数据集</a:t>
                      </a:r>
                      <a:endParaRPr sz="1800" dirty="0">
                        <a:latin typeface="Lantinghei SC Extralight"/>
                        <a:cs typeface="Lantinghei SC Extralight"/>
                      </a:endParaRPr>
                    </a:p>
                  </a:txBody>
                  <a:tcPr marL="0" marR="0" marT="387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5E4"/>
                    </a:solidFill>
                  </a:tcPr>
                </a:tc>
                <a:tc>
                  <a:txBody>
                    <a:bodyPr/>
                    <a:lstStyle/>
                    <a:p>
                      <a:pPr marL="91440">
                        <a:lnSpc>
                          <a:spcPct val="100000"/>
                        </a:lnSpc>
                        <a:spcBef>
                          <a:spcPts val="305"/>
                        </a:spcBef>
                      </a:pPr>
                      <a:r>
                        <a:rPr lang="zh-CN" altLang="en-US" sz="1800" b="0" i="0" u="none" strike="noStrike" kern="1200" dirty="0">
                          <a:solidFill>
                            <a:schemeClr val="tx1"/>
                          </a:solidFill>
                          <a:effectLst/>
                          <a:latin typeface="+mn-lt"/>
                          <a:ea typeface="+mn-ea"/>
                          <a:cs typeface="+mn-cs"/>
                        </a:rPr>
                        <a:t>不带标签的数据集</a:t>
                      </a:r>
                      <a:endParaRPr sz="1800" dirty="0">
                        <a:latin typeface="Lantinghei SC Extralight"/>
                        <a:cs typeface="Lantinghei SC Extralight"/>
                      </a:endParaRPr>
                    </a:p>
                  </a:txBody>
                  <a:tcPr marL="0" marR="0" marT="387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5E4"/>
                    </a:solidFill>
                  </a:tcPr>
                </a:tc>
                <a:extLst>
                  <a:ext uri="{0D108BD9-81ED-4DB2-BD59-A6C34878D82A}">
                    <a16:rowId xmlns:a16="http://schemas.microsoft.com/office/drawing/2014/main" val="10001"/>
                  </a:ext>
                </a:extLst>
              </a:tr>
              <a:tr h="536515">
                <a:tc>
                  <a:txBody>
                    <a:bodyPr/>
                    <a:lstStyle/>
                    <a:p>
                      <a:pPr marR="84455" algn="r">
                        <a:lnSpc>
                          <a:spcPct val="100000"/>
                        </a:lnSpc>
                        <a:spcBef>
                          <a:spcPts val="305"/>
                        </a:spcBef>
                      </a:pPr>
                      <a:r>
                        <a:rPr lang="zh-CN" altLang="en-US" sz="1800" spc="-20" dirty="0">
                          <a:latin typeface="Lantinghei SC Extralight"/>
                          <a:cs typeface="Lantinghei SC Extralight"/>
                        </a:rPr>
                        <a:t>学习目标</a:t>
                      </a:r>
                      <a:endParaRPr sz="1800" dirty="0">
                        <a:latin typeface="Lantinghei SC Extralight"/>
                        <a:cs typeface="Lantinghei SC Extralight"/>
                      </a:endParaRPr>
                    </a:p>
                  </a:txBody>
                  <a:tcPr marL="0" marR="0" marT="387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BF1"/>
                    </a:solidFill>
                  </a:tcPr>
                </a:tc>
                <a:tc>
                  <a:txBody>
                    <a:bodyPr/>
                    <a:lstStyle/>
                    <a:p>
                      <a:pPr marL="91440">
                        <a:lnSpc>
                          <a:spcPct val="100000"/>
                        </a:lnSpc>
                        <a:spcBef>
                          <a:spcPts val="305"/>
                        </a:spcBef>
                      </a:pPr>
                      <a:r>
                        <a:rPr lang="zh-CN" altLang="en-US" sz="1800" b="0" i="0" u="none" strike="noStrike" kern="1200" dirty="0">
                          <a:solidFill>
                            <a:schemeClr val="tx1"/>
                          </a:solidFill>
                          <a:effectLst/>
                          <a:latin typeface="+mn-lt"/>
                          <a:ea typeface="+mn-ea"/>
                          <a:cs typeface="+mn-cs"/>
                        </a:rPr>
                        <a:t>预测输出或分类</a:t>
                      </a:r>
                      <a:endParaRPr sz="1800" dirty="0">
                        <a:latin typeface="Lantinghei SC Extralight"/>
                        <a:cs typeface="Lantinghei SC Extralight"/>
                      </a:endParaRPr>
                    </a:p>
                  </a:txBody>
                  <a:tcPr marL="0" marR="0" marT="387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BF1"/>
                    </a:solidFill>
                  </a:tcPr>
                </a:tc>
                <a:tc>
                  <a:txBody>
                    <a:bodyPr/>
                    <a:lstStyle/>
                    <a:p>
                      <a:pPr marL="91440">
                        <a:lnSpc>
                          <a:spcPct val="100000"/>
                        </a:lnSpc>
                        <a:spcBef>
                          <a:spcPts val="305"/>
                        </a:spcBef>
                      </a:pPr>
                      <a:r>
                        <a:rPr lang="zh-CN" altLang="en-US" sz="1800" b="0" i="0" u="none" strike="noStrike" kern="1200" dirty="0">
                          <a:solidFill>
                            <a:schemeClr val="tx1"/>
                          </a:solidFill>
                          <a:effectLst/>
                          <a:latin typeface="+mn-lt"/>
                          <a:ea typeface="+mn-ea"/>
                          <a:cs typeface="+mn-cs"/>
                        </a:rPr>
                        <a:t>发现数据的潜在结构或模式</a:t>
                      </a:r>
                      <a:endParaRPr sz="1800" dirty="0">
                        <a:latin typeface="Lantinghei SC Extralight"/>
                        <a:cs typeface="Lantinghei SC Extralight"/>
                      </a:endParaRPr>
                    </a:p>
                  </a:txBody>
                  <a:tcPr marL="0" marR="0" marT="387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BF1"/>
                    </a:solidFill>
                  </a:tcPr>
                </a:tc>
                <a:extLst>
                  <a:ext uri="{0D108BD9-81ED-4DB2-BD59-A6C34878D82A}">
                    <a16:rowId xmlns:a16="http://schemas.microsoft.com/office/drawing/2014/main" val="10002"/>
                  </a:ext>
                </a:extLst>
              </a:tr>
              <a:tr h="537448">
                <a:tc>
                  <a:txBody>
                    <a:bodyPr/>
                    <a:lstStyle/>
                    <a:p>
                      <a:pPr marR="84455" algn="r">
                        <a:lnSpc>
                          <a:spcPct val="100000"/>
                        </a:lnSpc>
                        <a:spcBef>
                          <a:spcPts val="310"/>
                        </a:spcBef>
                      </a:pPr>
                      <a:r>
                        <a:rPr lang="zh-CN" altLang="en-US" sz="1800" b="0" i="0" u="none" strike="noStrike" kern="1200" dirty="0">
                          <a:solidFill>
                            <a:schemeClr val="tx1"/>
                          </a:solidFill>
                          <a:effectLst/>
                          <a:latin typeface="+mn-lt"/>
                          <a:ea typeface="+mn-ea"/>
                          <a:cs typeface="+mn-cs"/>
                        </a:rPr>
                        <a:t>模型评估</a:t>
                      </a:r>
                      <a:endParaRPr sz="1800" dirty="0">
                        <a:latin typeface="Lantinghei SC Extralight"/>
                        <a:cs typeface="Lantinghei SC Extralight"/>
                      </a:endParaRPr>
                    </a:p>
                  </a:txBody>
                  <a:tcPr marL="0" marR="0" marT="39370" marB="0">
                    <a:lnL w="12700">
                      <a:solidFill>
                        <a:srgbClr val="FFFFFF"/>
                      </a:solidFill>
                      <a:prstDash val="soli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rgbClr val="EAEBF1"/>
                    </a:solidFill>
                  </a:tcPr>
                </a:tc>
                <a:tc>
                  <a:txBody>
                    <a:bodyPr/>
                    <a:lstStyle/>
                    <a:p>
                      <a:pPr marL="91440">
                        <a:lnSpc>
                          <a:spcPct val="100000"/>
                        </a:lnSpc>
                        <a:spcBef>
                          <a:spcPts val="310"/>
                        </a:spcBef>
                      </a:pPr>
                      <a:r>
                        <a:rPr lang="zh-CN" altLang="en-US" sz="1800" b="0" i="0" u="none" strike="noStrike" kern="1200" dirty="0">
                          <a:solidFill>
                            <a:schemeClr val="tx1"/>
                          </a:solidFill>
                          <a:effectLst/>
                          <a:latin typeface="+mn-lt"/>
                          <a:ea typeface="+mn-ea"/>
                          <a:cs typeface="+mn-cs"/>
                        </a:rPr>
                        <a:t>通过准确率、</a:t>
                      </a:r>
                      <a:r>
                        <a:rPr lang="en" altLang="zh-CN" sz="1800" b="0" i="0" u="none" strike="noStrike" kern="1200" dirty="0">
                          <a:solidFill>
                            <a:schemeClr val="tx1"/>
                          </a:solidFill>
                          <a:effectLst/>
                          <a:latin typeface="+mn-lt"/>
                          <a:ea typeface="+mn-ea"/>
                          <a:cs typeface="+mn-cs"/>
                        </a:rPr>
                        <a:t>F1-score</a:t>
                      </a:r>
                      <a:r>
                        <a:rPr lang="zh-CN" altLang="en-US" sz="1800" b="0" i="0" u="none" strike="noStrike" kern="1200" dirty="0">
                          <a:solidFill>
                            <a:schemeClr val="tx1"/>
                          </a:solidFill>
                          <a:effectLst/>
                          <a:latin typeface="+mn-lt"/>
                          <a:ea typeface="+mn-ea"/>
                          <a:cs typeface="+mn-cs"/>
                        </a:rPr>
                        <a:t>等进行评估</a:t>
                      </a:r>
                      <a:endParaRPr sz="1800" dirty="0">
                        <a:latin typeface="Arial"/>
                        <a:cs typeface="Arial"/>
                      </a:endParaRPr>
                    </a:p>
                  </a:txBody>
                  <a:tcPr marL="0" marR="0" marT="3937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rgbClr val="EAEBF1"/>
                    </a:solidFill>
                  </a:tcPr>
                </a:tc>
                <a:tc>
                  <a:txBody>
                    <a:bodyPr/>
                    <a:lstStyle/>
                    <a:p>
                      <a:pPr marL="91440">
                        <a:lnSpc>
                          <a:spcPct val="100000"/>
                        </a:lnSpc>
                        <a:spcBef>
                          <a:spcPts val="310"/>
                        </a:spcBef>
                      </a:pPr>
                      <a:r>
                        <a:rPr lang="zh-CN" altLang="en-US" sz="1800" b="0" i="0" u="none" strike="noStrike" kern="1200" dirty="0">
                          <a:solidFill>
                            <a:schemeClr val="tx1"/>
                          </a:solidFill>
                          <a:effectLst/>
                          <a:latin typeface="+mn-lt"/>
                          <a:ea typeface="+mn-ea"/>
                          <a:cs typeface="+mn-cs"/>
                        </a:rPr>
                        <a:t>通常通过轮廓系数、聚类效果等进行评估</a:t>
                      </a:r>
                      <a:endParaRPr sz="1800" dirty="0">
                        <a:latin typeface="Arial"/>
                        <a:cs typeface="Arial"/>
                      </a:endParaRPr>
                    </a:p>
                  </a:txBody>
                  <a:tcPr marL="0" marR="0" marT="3937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a:solidFill>
                        <a:srgbClr val="FFFFFF"/>
                      </a:solidFill>
                      <a:prstDash val="solid"/>
                    </a:lnB>
                    <a:solidFill>
                      <a:srgbClr val="EAEBF1"/>
                    </a:solidFill>
                  </a:tcPr>
                </a:tc>
                <a:extLst>
                  <a:ext uri="{0D108BD9-81ED-4DB2-BD59-A6C34878D82A}">
                    <a16:rowId xmlns:a16="http://schemas.microsoft.com/office/drawing/2014/main" val="10004"/>
                  </a:ext>
                </a:extLst>
              </a:tr>
              <a:tr h="537448">
                <a:tc>
                  <a:txBody>
                    <a:bodyPr/>
                    <a:lstStyle/>
                    <a:p>
                      <a:pPr marR="84455" algn="r">
                        <a:lnSpc>
                          <a:spcPct val="100000"/>
                        </a:lnSpc>
                        <a:spcBef>
                          <a:spcPts val="310"/>
                        </a:spcBef>
                      </a:pPr>
                      <a:r>
                        <a:rPr lang="zh-CN" altLang="en-US" sz="1800" b="0" i="0" u="none" strike="noStrike" kern="1200" dirty="0">
                          <a:solidFill>
                            <a:schemeClr val="tx1"/>
                          </a:solidFill>
                          <a:effectLst/>
                          <a:latin typeface="+mn-lt"/>
                          <a:ea typeface="+mn-ea"/>
                          <a:cs typeface="+mn-cs"/>
                        </a:rPr>
                        <a:t>数据标记</a:t>
                      </a:r>
                      <a:endParaRPr sz="1800" dirty="0">
                        <a:latin typeface="Lantinghei SC Extralight"/>
                        <a:cs typeface="Lantinghei SC Extralight"/>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5E4"/>
                    </a:solidFill>
                  </a:tcPr>
                </a:tc>
                <a:tc>
                  <a:txBody>
                    <a:bodyPr/>
                    <a:lstStyle/>
                    <a:p>
                      <a:pPr marL="91440">
                        <a:lnSpc>
                          <a:spcPct val="100000"/>
                        </a:lnSpc>
                        <a:spcBef>
                          <a:spcPts val="310"/>
                        </a:spcBef>
                      </a:pPr>
                      <a:r>
                        <a:rPr lang="zh-CN" altLang="en-US" sz="1800" b="0" i="0" u="none" strike="noStrike" kern="1200" dirty="0">
                          <a:solidFill>
                            <a:schemeClr val="tx1"/>
                          </a:solidFill>
                          <a:effectLst/>
                          <a:latin typeface="+mn-lt"/>
                          <a:ea typeface="+mn-ea"/>
                          <a:cs typeface="+mn-cs"/>
                        </a:rPr>
                        <a:t>需要人工标记</a:t>
                      </a:r>
                      <a:endParaRPr sz="1800" dirty="0">
                        <a:latin typeface="Lantinghei SC Extralight"/>
                        <a:cs typeface="Lantinghei SC Extralight"/>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5E4"/>
                    </a:solidFill>
                  </a:tcPr>
                </a:tc>
                <a:tc>
                  <a:txBody>
                    <a:bodyPr/>
                    <a:lstStyle/>
                    <a:p>
                      <a:pPr marL="91440">
                        <a:lnSpc>
                          <a:spcPct val="100000"/>
                        </a:lnSpc>
                        <a:spcBef>
                          <a:spcPts val="310"/>
                        </a:spcBef>
                      </a:pPr>
                      <a:r>
                        <a:rPr lang="zh-CN" altLang="en-US" sz="1800" b="0" i="0" u="none" strike="noStrike" kern="1200" dirty="0">
                          <a:solidFill>
                            <a:schemeClr val="tx1"/>
                          </a:solidFill>
                          <a:effectLst/>
                          <a:latin typeface="+mn-lt"/>
                          <a:ea typeface="+mn-ea"/>
                          <a:cs typeface="+mn-cs"/>
                        </a:rPr>
                        <a:t>无需人工标记</a:t>
                      </a:r>
                      <a:endParaRPr sz="1800" dirty="0">
                        <a:latin typeface="Lantinghei SC Extralight"/>
                        <a:cs typeface="Lantinghei SC Extralight"/>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5E4"/>
                    </a:solidFill>
                  </a:tcPr>
                </a:tc>
                <a:extLst>
                  <a:ext uri="{0D108BD9-81ED-4DB2-BD59-A6C34878D82A}">
                    <a16:rowId xmlns:a16="http://schemas.microsoft.com/office/drawing/2014/main" val="10005"/>
                  </a:ext>
                </a:extLst>
              </a:tr>
            </a:tbl>
          </a:graphicData>
        </a:graphic>
      </p:graphicFrame>
      <p:sp>
        <p:nvSpPr>
          <p:cNvPr id="9" name="object 9"/>
          <p:cNvSpPr/>
          <p:nvPr/>
        </p:nvSpPr>
        <p:spPr>
          <a:xfrm>
            <a:off x="7018352" y="5172831"/>
            <a:ext cx="4919980" cy="985152"/>
          </a:xfrm>
          <a:custGeom>
            <a:avLst/>
            <a:gdLst/>
            <a:ahLst/>
            <a:cxnLst/>
            <a:rect l="l" t="t" r="r" b="b"/>
            <a:pathLst>
              <a:path w="4919980" h="1381125">
                <a:moveTo>
                  <a:pt x="0" y="1380744"/>
                </a:moveTo>
                <a:lnTo>
                  <a:pt x="4919980" y="1380744"/>
                </a:lnTo>
                <a:lnTo>
                  <a:pt x="4919980" y="0"/>
                </a:lnTo>
                <a:lnTo>
                  <a:pt x="0" y="0"/>
                </a:lnTo>
                <a:lnTo>
                  <a:pt x="0" y="1380744"/>
                </a:lnTo>
                <a:close/>
              </a:path>
            </a:pathLst>
          </a:custGeom>
          <a:ln w="3175">
            <a:solidFill>
              <a:srgbClr val="000000"/>
            </a:solidFill>
          </a:ln>
        </p:spPr>
        <p:txBody>
          <a:bodyPr wrap="square" lIns="0" tIns="0" rIns="0" bIns="0" rtlCol="0"/>
          <a:lstStyle/>
          <a:p>
            <a:endParaRPr>
              <a:latin typeface="Microsoft YaHei" panose="020B0503020204020204" pitchFamily="34" charset="-122"/>
              <a:ea typeface="Microsoft YaHei" panose="020B0503020204020204" pitchFamily="34" charset="-122"/>
            </a:endParaRPr>
          </a:p>
        </p:txBody>
      </p:sp>
      <p:sp>
        <p:nvSpPr>
          <p:cNvPr id="10" name="object 10"/>
          <p:cNvSpPr txBox="1"/>
          <p:nvPr/>
        </p:nvSpPr>
        <p:spPr>
          <a:xfrm>
            <a:off x="7110427" y="5199245"/>
            <a:ext cx="1899920" cy="869469"/>
          </a:xfrm>
          <a:prstGeom prst="rect">
            <a:avLst/>
          </a:prstGeom>
        </p:spPr>
        <p:txBody>
          <a:bodyPr vert="horz" wrap="square" lIns="0" tIns="12700" rIns="0" bIns="0" rtlCol="0">
            <a:spAutoFit/>
          </a:bodyPr>
          <a:lstStyle/>
          <a:p>
            <a:pPr marL="286385" indent="-286385">
              <a:spcBef>
                <a:spcPts val="100"/>
              </a:spcBef>
              <a:buFont typeface="Arial"/>
              <a:buChar char="•"/>
              <a:tabLst>
                <a:tab pos="286385" algn="l"/>
              </a:tabLst>
            </a:pPr>
            <a:r>
              <a:rPr lang="zh-CN" altLang="en-US" spc="-15" dirty="0">
                <a:latin typeface="Microsoft YaHei" panose="020B0503020204020204" pitchFamily="34" charset="-122"/>
                <a:ea typeface="Microsoft YaHei" panose="020B0503020204020204" pitchFamily="34" charset="-122"/>
              </a:rPr>
              <a:t>顾客分群</a:t>
            </a:r>
            <a:endParaRPr lang="en-US" altLang="zh-CN" spc="-15" dirty="0">
              <a:latin typeface="Microsoft YaHei" panose="020B0503020204020204" pitchFamily="34" charset="-122"/>
              <a:ea typeface="Microsoft YaHei" panose="020B0503020204020204" pitchFamily="34" charset="-122"/>
            </a:endParaRPr>
          </a:p>
          <a:p>
            <a:pPr marL="286385" indent="-286385">
              <a:spcBef>
                <a:spcPts val="100"/>
              </a:spcBef>
              <a:buFont typeface="Arial"/>
              <a:buChar char="•"/>
              <a:tabLst>
                <a:tab pos="286385" algn="l"/>
              </a:tabLst>
            </a:pPr>
            <a:r>
              <a:rPr lang="zh-CN" altLang="en-US" spc="-15" dirty="0">
                <a:latin typeface="Microsoft YaHei" panose="020B0503020204020204" pitchFamily="34" charset="-122"/>
                <a:ea typeface="Microsoft YaHei" panose="020B0503020204020204" pitchFamily="34" charset="-122"/>
              </a:rPr>
              <a:t>房价预测</a:t>
            </a:r>
          </a:p>
          <a:p>
            <a:pPr marL="286385" indent="-286385">
              <a:spcBef>
                <a:spcPts val="100"/>
              </a:spcBef>
              <a:buFont typeface="Arial"/>
              <a:buChar char="•"/>
              <a:tabLst>
                <a:tab pos="286385" algn="l"/>
              </a:tabLst>
            </a:pPr>
            <a:r>
              <a:rPr lang="zh-CN" altLang="en-US" spc="-15" dirty="0">
                <a:latin typeface="Microsoft YaHei" panose="020B0503020204020204" pitchFamily="34" charset="-122"/>
                <a:ea typeface="Microsoft YaHei" panose="020B0503020204020204" pitchFamily="34" charset="-122"/>
              </a:rPr>
              <a:t>图像分类</a:t>
            </a:r>
            <a:endParaRPr spc="-15" dirty="0">
              <a:latin typeface="Microsoft YaHei" panose="020B0503020204020204" pitchFamily="34" charset="-122"/>
              <a:ea typeface="Microsoft YaHei" panose="020B0503020204020204" pitchFamily="34" charset="-122"/>
            </a:endParaRPr>
          </a:p>
        </p:txBody>
      </p:sp>
      <p:sp>
        <p:nvSpPr>
          <p:cNvPr id="11" name="object 11"/>
          <p:cNvSpPr txBox="1"/>
          <p:nvPr/>
        </p:nvSpPr>
        <p:spPr>
          <a:xfrm>
            <a:off x="9479104" y="5199245"/>
            <a:ext cx="1747520" cy="869469"/>
          </a:xfrm>
          <a:prstGeom prst="rect">
            <a:avLst/>
          </a:prstGeom>
        </p:spPr>
        <p:txBody>
          <a:bodyPr vert="horz" wrap="square" lIns="0" tIns="12700" rIns="0" bIns="0" rtlCol="0">
            <a:spAutoFit/>
          </a:bodyPr>
          <a:lstStyle/>
          <a:p>
            <a:pPr marL="286385" indent="-286385">
              <a:lnSpc>
                <a:spcPct val="100000"/>
              </a:lnSpc>
              <a:spcBef>
                <a:spcPts val="100"/>
              </a:spcBef>
              <a:buFont typeface="Arial"/>
              <a:buChar char="•"/>
              <a:tabLst>
                <a:tab pos="286385" algn="l"/>
              </a:tabLst>
            </a:pPr>
            <a:r>
              <a:rPr lang="zh-CN" altLang="en-US" spc="-15" dirty="0">
                <a:latin typeface="Microsoft YaHei" panose="020B0503020204020204" pitchFamily="34" charset="-122"/>
                <a:ea typeface="Microsoft YaHei" panose="020B0503020204020204" pitchFamily="34" charset="-122"/>
              </a:rPr>
              <a:t>异常检测</a:t>
            </a:r>
            <a:endParaRPr lang="en-US" altLang="zh-CN" spc="-15" dirty="0">
              <a:latin typeface="Microsoft YaHei" panose="020B0503020204020204" pitchFamily="34" charset="-122"/>
              <a:ea typeface="Microsoft YaHei" panose="020B0503020204020204" pitchFamily="34" charset="-122"/>
            </a:endParaRPr>
          </a:p>
          <a:p>
            <a:pPr marL="286385" indent="-286385">
              <a:spcBef>
                <a:spcPts val="100"/>
              </a:spcBef>
              <a:buFont typeface="Arial"/>
              <a:buChar char="•"/>
              <a:tabLst>
                <a:tab pos="286385" algn="l"/>
              </a:tabLst>
            </a:pPr>
            <a:r>
              <a:rPr lang="zh-CN" altLang="en-US" sz="1800" spc="-15" dirty="0">
                <a:latin typeface="Microsoft YaHei" panose="020B0503020204020204" pitchFamily="34" charset="-122"/>
                <a:ea typeface="Microsoft YaHei" panose="020B0503020204020204" pitchFamily="34" charset="-122"/>
                <a:cs typeface="Lantinghei SC Extralight"/>
              </a:rPr>
              <a:t>手写数字识别</a:t>
            </a:r>
            <a:endParaRPr lang="en-US" altLang="zh-CN" sz="1800" spc="-15" dirty="0">
              <a:latin typeface="Microsoft YaHei" panose="020B0503020204020204" pitchFamily="34" charset="-122"/>
              <a:ea typeface="Microsoft YaHei" panose="020B0503020204020204" pitchFamily="34" charset="-122"/>
              <a:cs typeface="Lantinghei SC Extralight"/>
            </a:endParaRPr>
          </a:p>
          <a:p>
            <a:pPr marL="286385" indent="-286385">
              <a:spcBef>
                <a:spcPts val="100"/>
              </a:spcBef>
              <a:buFont typeface="Arial"/>
              <a:buChar char="•"/>
              <a:tabLst>
                <a:tab pos="286385" algn="l"/>
              </a:tabLst>
            </a:pPr>
            <a:r>
              <a:rPr lang="zh-CN" altLang="en-US" spc="-15" dirty="0">
                <a:latin typeface="Microsoft YaHei" panose="020B0503020204020204" pitchFamily="34" charset="-122"/>
                <a:ea typeface="Microsoft YaHei" panose="020B0503020204020204" pitchFamily="34" charset="-122"/>
                <a:cs typeface="Lantinghei SC Extralight"/>
              </a:rPr>
              <a:t>情感分析</a:t>
            </a:r>
            <a:endParaRPr lang="en-US" altLang="zh-CN" sz="1800" spc="-15" dirty="0">
              <a:latin typeface="Microsoft YaHei" panose="020B0503020204020204" pitchFamily="34" charset="-122"/>
              <a:ea typeface="Microsoft YaHei" panose="020B0503020204020204" pitchFamily="34" charset="-122"/>
              <a:cs typeface="Lantinghei SC Extralight"/>
            </a:endParaRPr>
          </a:p>
        </p:txBody>
      </p:sp>
      <p:sp>
        <p:nvSpPr>
          <p:cNvPr id="12" name="object 12"/>
          <p:cNvSpPr txBox="1"/>
          <p:nvPr/>
        </p:nvSpPr>
        <p:spPr>
          <a:xfrm>
            <a:off x="7025845" y="4829803"/>
            <a:ext cx="3358376" cy="289823"/>
          </a:xfrm>
          <a:prstGeom prst="rect">
            <a:avLst/>
          </a:prstGeom>
        </p:spPr>
        <p:txBody>
          <a:bodyPr vert="horz" wrap="square" lIns="0" tIns="12700" rIns="0" bIns="0" rtlCol="0">
            <a:spAutoFit/>
          </a:bodyPr>
          <a:lstStyle/>
          <a:p>
            <a:pPr marL="12700">
              <a:lnSpc>
                <a:spcPct val="100000"/>
              </a:lnSpc>
              <a:spcBef>
                <a:spcPts val="100"/>
              </a:spcBef>
            </a:pPr>
            <a:r>
              <a:rPr sz="1800" spc="-5" dirty="0" err="1">
                <a:solidFill>
                  <a:srgbClr val="FF5050"/>
                </a:solidFill>
                <a:latin typeface="Microsoft YaHei" panose="020B0503020204020204" pitchFamily="34" charset="-122"/>
                <a:ea typeface="Microsoft YaHei" panose="020B0503020204020204" pitchFamily="34" charset="-122"/>
                <a:cs typeface="Lantinghei SC Extralight"/>
              </a:rPr>
              <a:t>讨论：下列哪些属于</a:t>
            </a:r>
            <a:r>
              <a:rPr lang="zh-CN" altLang="en-US" sz="1800" spc="-5" dirty="0">
                <a:solidFill>
                  <a:srgbClr val="FF5050"/>
                </a:solidFill>
                <a:latin typeface="Microsoft YaHei" panose="020B0503020204020204" pitchFamily="34" charset="-122"/>
                <a:ea typeface="Microsoft YaHei" panose="020B0503020204020204" pitchFamily="34" charset="-122"/>
                <a:cs typeface="Lantinghei SC Extralight"/>
              </a:rPr>
              <a:t>无监督学习</a:t>
            </a:r>
            <a:endParaRPr sz="1800" dirty="0">
              <a:latin typeface="Microsoft YaHei" panose="020B0503020204020204" pitchFamily="34" charset="-122"/>
              <a:ea typeface="Microsoft YaHei" panose="020B0503020204020204" pitchFamily="34" charset="-122"/>
              <a:cs typeface="Lantinghei SC Extralight"/>
            </a:endParaRPr>
          </a:p>
        </p:txBody>
      </p:sp>
      <p:sp>
        <p:nvSpPr>
          <p:cNvPr id="14" name="文本框 13">
            <a:extLst>
              <a:ext uri="{FF2B5EF4-FFF2-40B4-BE49-F238E27FC236}">
                <a16:creationId xmlns:a16="http://schemas.microsoft.com/office/drawing/2014/main" id="{B79C4DAF-AF62-534C-A398-D48FAD7672FE}"/>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1</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13" name="文本框 12">
            <a:extLst>
              <a:ext uri="{FF2B5EF4-FFF2-40B4-BE49-F238E27FC236}">
                <a16:creationId xmlns:a16="http://schemas.microsoft.com/office/drawing/2014/main" id="{DAD97BFC-1076-DB43-850C-0A48430EB7B6}"/>
              </a:ext>
            </a:extLst>
          </p:cNvPr>
          <p:cNvSpPr txBox="1"/>
          <p:nvPr/>
        </p:nvSpPr>
        <p:spPr>
          <a:xfrm>
            <a:off x="2518780" y="1103465"/>
            <a:ext cx="5339033" cy="2246769"/>
          </a:xfrm>
          <a:prstGeom prst="rect">
            <a:avLst/>
          </a:prstGeom>
          <a:noFill/>
        </p:spPr>
        <p:txBody>
          <a:bodyPr wrap="square" rtlCol="0">
            <a:spAutoFit/>
          </a:bodyPr>
          <a:lstStyle/>
          <a:p>
            <a:r>
              <a:rPr lang="zh-CN" altLang="en-US" sz="2800" b="1" dirty="0">
                <a:latin typeface="Lantinghei SC Demibold" panose="02000000000000000000" pitchFamily="2" charset="-122"/>
                <a:ea typeface="Lantinghei SC Demibold" panose="02000000000000000000" pitchFamily="2" charset="-122"/>
              </a:rPr>
              <a:t>无监督学习是机器学习的一种方法，旨在从</a:t>
            </a:r>
            <a:r>
              <a:rPr lang="zh-CN" altLang="en-US" sz="2800" b="1" dirty="0">
                <a:solidFill>
                  <a:srgbClr val="FF0000"/>
                </a:solidFill>
                <a:latin typeface="Lantinghei SC Demibold" panose="02000000000000000000" pitchFamily="2" charset="-122"/>
                <a:ea typeface="Lantinghei SC Demibold" panose="02000000000000000000" pitchFamily="2" charset="-122"/>
              </a:rPr>
              <a:t>没有标签的数据</a:t>
            </a:r>
            <a:r>
              <a:rPr lang="zh-CN" altLang="en-US" sz="2800" b="1" dirty="0">
                <a:latin typeface="Lantinghei SC Demibold" panose="02000000000000000000" pitchFamily="2" charset="-122"/>
                <a:ea typeface="Lantinghei SC Demibold" panose="02000000000000000000" pitchFamily="2" charset="-122"/>
              </a:rPr>
              <a:t>中识别潜在的模式或结构。与监督学习不同，无监督学习不依赖于已知的输出标签。</a:t>
            </a:r>
          </a:p>
        </p:txBody>
      </p:sp>
      <p:grpSp>
        <p:nvGrpSpPr>
          <p:cNvPr id="15" name="组合 14">
            <a:extLst>
              <a:ext uri="{FF2B5EF4-FFF2-40B4-BE49-F238E27FC236}">
                <a16:creationId xmlns:a16="http://schemas.microsoft.com/office/drawing/2014/main" id="{22A601C1-13DC-2348-88EC-46D10BF97838}"/>
              </a:ext>
            </a:extLst>
          </p:cNvPr>
          <p:cNvGrpSpPr/>
          <p:nvPr/>
        </p:nvGrpSpPr>
        <p:grpSpPr>
          <a:xfrm>
            <a:off x="7794447" y="930123"/>
            <a:ext cx="3884636" cy="3325201"/>
            <a:chOff x="7361944" y="2439661"/>
            <a:chExt cx="3884636" cy="3325201"/>
          </a:xfrm>
        </p:grpSpPr>
        <p:sp>
          <p:nvSpPr>
            <p:cNvPr id="16" name="矩形 15">
              <a:extLst>
                <a:ext uri="{FF2B5EF4-FFF2-40B4-BE49-F238E27FC236}">
                  <a16:creationId xmlns:a16="http://schemas.microsoft.com/office/drawing/2014/main" id="{5293EFF4-8D99-F741-A1A1-83E2E5187748}"/>
                </a:ext>
              </a:extLst>
            </p:cNvPr>
            <p:cNvSpPr/>
            <p:nvPr/>
          </p:nvSpPr>
          <p:spPr>
            <a:xfrm>
              <a:off x="8596805" y="5050159"/>
              <a:ext cx="1378456" cy="714703"/>
            </a:xfrm>
            <a:prstGeom prst="rect">
              <a:avLst/>
            </a:prstGeom>
            <a:solidFill>
              <a:srgbClr val="163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模型</a:t>
              </a:r>
            </a:p>
          </p:txBody>
        </p:sp>
        <p:sp>
          <p:nvSpPr>
            <p:cNvPr id="17" name="文本框 16">
              <a:extLst>
                <a:ext uri="{FF2B5EF4-FFF2-40B4-BE49-F238E27FC236}">
                  <a16:creationId xmlns:a16="http://schemas.microsoft.com/office/drawing/2014/main" id="{EDBC6BCE-BF71-8B4D-8AD8-1DC27BFD681E}"/>
                </a:ext>
              </a:extLst>
            </p:cNvPr>
            <p:cNvSpPr txBox="1"/>
            <p:nvPr/>
          </p:nvSpPr>
          <p:spPr>
            <a:xfrm>
              <a:off x="7361944" y="5063441"/>
              <a:ext cx="64708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新的</a:t>
              </a:r>
              <a:endParaRPr kumimoji="1" lang="en-US" altLang="zh-CN"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数据</a:t>
              </a:r>
            </a:p>
          </p:txBody>
        </p:sp>
        <p:sp>
          <p:nvSpPr>
            <p:cNvPr id="18" name="文本框 17">
              <a:extLst>
                <a:ext uri="{FF2B5EF4-FFF2-40B4-BE49-F238E27FC236}">
                  <a16:creationId xmlns:a16="http://schemas.microsoft.com/office/drawing/2014/main" id="{32D8C2ED-DF5A-6245-9F37-7652BBFE575C}"/>
                </a:ext>
              </a:extLst>
            </p:cNvPr>
            <p:cNvSpPr txBox="1"/>
            <p:nvPr/>
          </p:nvSpPr>
          <p:spPr>
            <a:xfrm>
              <a:off x="7912238" y="5038949"/>
              <a:ext cx="6470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rPr>
                <a:t>输入</a:t>
              </a:r>
            </a:p>
          </p:txBody>
        </p:sp>
        <p:sp>
          <p:nvSpPr>
            <p:cNvPr id="19" name="文本框 18">
              <a:extLst>
                <a:ext uri="{FF2B5EF4-FFF2-40B4-BE49-F238E27FC236}">
                  <a16:creationId xmlns:a16="http://schemas.microsoft.com/office/drawing/2014/main" id="{17E982BA-3CEE-4D43-801D-3CF05AE50090}"/>
                </a:ext>
              </a:extLst>
            </p:cNvPr>
            <p:cNvSpPr txBox="1"/>
            <p:nvPr/>
          </p:nvSpPr>
          <p:spPr>
            <a:xfrm>
              <a:off x="9986471" y="5047725"/>
              <a:ext cx="6470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rPr>
                <a:t>预测</a:t>
              </a:r>
            </a:p>
          </p:txBody>
        </p:sp>
        <p:sp>
          <p:nvSpPr>
            <p:cNvPr id="20" name="文本框 19">
              <a:extLst>
                <a:ext uri="{FF2B5EF4-FFF2-40B4-BE49-F238E27FC236}">
                  <a16:creationId xmlns:a16="http://schemas.microsoft.com/office/drawing/2014/main" id="{C1798FB5-20AF-F740-82E8-F83CC88ECAD8}"/>
                </a:ext>
              </a:extLst>
            </p:cNvPr>
            <p:cNvSpPr txBox="1"/>
            <p:nvPr/>
          </p:nvSpPr>
          <p:spPr>
            <a:xfrm>
              <a:off x="9275008" y="4574564"/>
              <a:ext cx="6470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训练</a:t>
              </a:r>
            </a:p>
          </p:txBody>
        </p:sp>
        <p:sp>
          <p:nvSpPr>
            <p:cNvPr id="21" name="文本框 20">
              <a:extLst>
                <a:ext uri="{FF2B5EF4-FFF2-40B4-BE49-F238E27FC236}">
                  <a16:creationId xmlns:a16="http://schemas.microsoft.com/office/drawing/2014/main" id="{45FA7FC4-31FF-3C43-8ABD-80F798D78F7E}"/>
                </a:ext>
              </a:extLst>
            </p:cNvPr>
            <p:cNvSpPr txBox="1"/>
            <p:nvPr/>
          </p:nvSpPr>
          <p:spPr>
            <a:xfrm>
              <a:off x="10599497" y="5086235"/>
              <a:ext cx="64708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未知</a:t>
              </a:r>
              <a:endParaRPr kumimoji="1" lang="en-US" altLang="zh-CN"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属性</a:t>
              </a:r>
            </a:p>
          </p:txBody>
        </p:sp>
        <p:cxnSp>
          <p:nvCxnSpPr>
            <p:cNvPr id="22" name="直线箭头连接符 21">
              <a:extLst>
                <a:ext uri="{FF2B5EF4-FFF2-40B4-BE49-F238E27FC236}">
                  <a16:creationId xmlns:a16="http://schemas.microsoft.com/office/drawing/2014/main" id="{0B755586-16C7-354F-9335-F1F46B819326}"/>
                </a:ext>
              </a:extLst>
            </p:cNvPr>
            <p:cNvCxnSpPr/>
            <p:nvPr/>
          </p:nvCxnSpPr>
          <p:spPr>
            <a:xfrm>
              <a:off x="9976369" y="5391862"/>
              <a:ext cx="66292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线箭头连接符 22">
              <a:extLst>
                <a:ext uri="{FF2B5EF4-FFF2-40B4-BE49-F238E27FC236}">
                  <a16:creationId xmlns:a16="http://schemas.microsoft.com/office/drawing/2014/main" id="{D29ADB47-A474-B24C-B4C8-23C191607C31}"/>
                </a:ext>
              </a:extLst>
            </p:cNvPr>
            <p:cNvCxnSpPr/>
            <p:nvPr/>
          </p:nvCxnSpPr>
          <p:spPr>
            <a:xfrm>
              <a:off x="7925783" y="5386607"/>
              <a:ext cx="66292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线箭头连接符 23">
              <a:extLst>
                <a:ext uri="{FF2B5EF4-FFF2-40B4-BE49-F238E27FC236}">
                  <a16:creationId xmlns:a16="http://schemas.microsoft.com/office/drawing/2014/main" id="{CB06B5C0-B97B-4543-B2B2-BA15CFEA60BA}"/>
                </a:ext>
              </a:extLst>
            </p:cNvPr>
            <p:cNvCxnSpPr>
              <a:cxnSpLocks/>
            </p:cNvCxnSpPr>
            <p:nvPr/>
          </p:nvCxnSpPr>
          <p:spPr>
            <a:xfrm>
              <a:off x="9275007" y="4393964"/>
              <a:ext cx="2927" cy="640547"/>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375FE94A-012B-FB4E-AA32-0C5B6C03B0BE}"/>
                </a:ext>
              </a:extLst>
            </p:cNvPr>
            <p:cNvPicPr>
              <a:picLocks noChangeAspect="1"/>
            </p:cNvPicPr>
            <p:nvPr/>
          </p:nvPicPr>
          <p:blipFill>
            <a:blip r:embed="rId2"/>
            <a:srcRect b="27834"/>
            <a:stretch/>
          </p:blipFill>
          <p:spPr>
            <a:xfrm>
              <a:off x="8608379" y="2439661"/>
              <a:ext cx="1530641" cy="1252409"/>
            </a:xfrm>
            <a:prstGeom prst="rect">
              <a:avLst/>
            </a:prstGeom>
          </p:spPr>
        </p:pic>
        <p:sp>
          <p:nvSpPr>
            <p:cNvPr id="26" name="文本框 25">
              <a:extLst>
                <a:ext uri="{FF2B5EF4-FFF2-40B4-BE49-F238E27FC236}">
                  <a16:creationId xmlns:a16="http://schemas.microsoft.com/office/drawing/2014/main" id="{0077E0B5-6FF9-684B-80B1-946827FE222D}"/>
                </a:ext>
              </a:extLst>
            </p:cNvPr>
            <p:cNvSpPr txBox="1"/>
            <p:nvPr/>
          </p:nvSpPr>
          <p:spPr>
            <a:xfrm>
              <a:off x="7377187" y="3165713"/>
              <a:ext cx="1233479" cy="830997"/>
            </a:xfrm>
            <a:prstGeom prst="rect">
              <a:avLst/>
            </a:prstGeom>
            <a:solidFill>
              <a:schemeClr val="bg1"/>
            </a:solidFill>
          </p:spPr>
          <p:txBody>
            <a:bodyPr wrap="square" rtlCol="0">
              <a:spAutoFit/>
            </a:bodyPr>
            <a:lstStyle/>
            <a:p>
              <a:r>
                <a:rPr kumimoji="1" lang="zh-CN" altLang="en-US" sz="1600" dirty="0">
                  <a:latin typeface="Microsoft YaHei" panose="020B0503020204020204" pitchFamily="34" charset="-122"/>
                  <a:ea typeface="Microsoft YaHei" panose="020B0503020204020204" pitchFamily="34" charset="-122"/>
                </a:rPr>
                <a:t>用数据优化计算机程序的模型参数</a:t>
              </a:r>
            </a:p>
          </p:txBody>
        </p:sp>
        <p:sp>
          <p:nvSpPr>
            <p:cNvPr id="27" name="椭圆 26">
              <a:extLst>
                <a:ext uri="{FF2B5EF4-FFF2-40B4-BE49-F238E27FC236}">
                  <a16:creationId xmlns:a16="http://schemas.microsoft.com/office/drawing/2014/main" id="{29780F80-7586-FB41-BF34-824AE3973828}"/>
                </a:ext>
              </a:extLst>
            </p:cNvPr>
            <p:cNvSpPr/>
            <p:nvPr/>
          </p:nvSpPr>
          <p:spPr>
            <a:xfrm>
              <a:off x="8423183" y="3750972"/>
              <a:ext cx="1725701" cy="630620"/>
            </a:xfrm>
            <a:prstGeom prst="ellipse">
              <a:avLst/>
            </a:prstGeom>
            <a:solidFill>
              <a:srgbClr val="163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历史数据</a:t>
              </a:r>
            </a:p>
          </p:txBody>
        </p:sp>
      </p:grpSp>
      <p:grpSp>
        <p:nvGrpSpPr>
          <p:cNvPr id="34" name="组合 33">
            <a:extLst>
              <a:ext uri="{FF2B5EF4-FFF2-40B4-BE49-F238E27FC236}">
                <a16:creationId xmlns:a16="http://schemas.microsoft.com/office/drawing/2014/main" id="{779E6766-3CE1-6988-7154-406A4AE0E444}"/>
              </a:ext>
            </a:extLst>
          </p:cNvPr>
          <p:cNvGrpSpPr/>
          <p:nvPr/>
        </p:nvGrpSpPr>
        <p:grpSpPr>
          <a:xfrm>
            <a:off x="164819" y="960207"/>
            <a:ext cx="2270099" cy="2265750"/>
            <a:chOff x="5619773" y="2632313"/>
            <a:chExt cx="1962900" cy="1959140"/>
          </a:xfrm>
        </p:grpSpPr>
        <p:grpSp>
          <p:nvGrpSpPr>
            <p:cNvPr id="31" name="组合 30">
              <a:extLst>
                <a:ext uri="{FF2B5EF4-FFF2-40B4-BE49-F238E27FC236}">
                  <a16:creationId xmlns:a16="http://schemas.microsoft.com/office/drawing/2014/main" id="{AC8DAA20-B513-19A1-C6FE-4D87E577549A}"/>
                </a:ext>
              </a:extLst>
            </p:cNvPr>
            <p:cNvGrpSpPr/>
            <p:nvPr/>
          </p:nvGrpSpPr>
          <p:grpSpPr>
            <a:xfrm>
              <a:off x="5619773" y="2632313"/>
              <a:ext cx="1962900" cy="1959140"/>
              <a:chOff x="5721315" y="2698178"/>
              <a:chExt cx="1268584" cy="1266155"/>
            </a:xfrm>
          </p:grpSpPr>
          <p:sp>
            <p:nvSpPr>
              <p:cNvPr id="29" name="椭圆 28">
                <a:extLst>
                  <a:ext uri="{FF2B5EF4-FFF2-40B4-BE49-F238E27FC236}">
                    <a16:creationId xmlns:a16="http://schemas.microsoft.com/office/drawing/2014/main" id="{8B180EF9-6A1E-9366-4978-EE40B7EA0CA7}"/>
                  </a:ext>
                </a:extLst>
              </p:cNvPr>
              <p:cNvSpPr/>
              <p:nvPr/>
            </p:nvSpPr>
            <p:spPr>
              <a:xfrm>
                <a:off x="5721315" y="2698178"/>
                <a:ext cx="1266154" cy="1266155"/>
              </a:xfrm>
              <a:prstGeom prst="ellipse">
                <a:avLst/>
              </a:prstGeom>
              <a:solidFill>
                <a:srgbClr val="DCE4C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8" name="椭圆 27">
                <a:extLst>
                  <a:ext uri="{FF2B5EF4-FFF2-40B4-BE49-F238E27FC236}">
                    <a16:creationId xmlns:a16="http://schemas.microsoft.com/office/drawing/2014/main" id="{DEB25B2D-1FC5-1D81-60B1-0E29F429C03B}"/>
                  </a:ext>
                </a:extLst>
              </p:cNvPr>
              <p:cNvSpPr/>
              <p:nvPr/>
            </p:nvSpPr>
            <p:spPr>
              <a:xfrm>
                <a:off x="6088639" y="2883683"/>
                <a:ext cx="898830" cy="898831"/>
              </a:xfrm>
              <a:prstGeom prst="ellipse">
                <a:avLst/>
              </a:prstGeom>
              <a:solidFill>
                <a:srgbClr val="FFC10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sp>
            <p:nvSpPr>
              <p:cNvPr id="30" name="椭圆 29">
                <a:extLst>
                  <a:ext uri="{FF2B5EF4-FFF2-40B4-BE49-F238E27FC236}">
                    <a16:creationId xmlns:a16="http://schemas.microsoft.com/office/drawing/2014/main" id="{338EBB33-4F1E-DE32-6885-69E66554E38A}"/>
                  </a:ext>
                </a:extLst>
              </p:cNvPr>
              <p:cNvSpPr/>
              <p:nvPr/>
            </p:nvSpPr>
            <p:spPr>
              <a:xfrm>
                <a:off x="6486044" y="3088151"/>
                <a:ext cx="503855" cy="503855"/>
              </a:xfrm>
              <a:prstGeom prst="ellipse">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000" dirty="0">
                    <a:solidFill>
                      <a:schemeClr val="tx1"/>
                    </a:solidFill>
                  </a:rPr>
                  <a:t>无</a:t>
                </a:r>
                <a:endParaRPr kumimoji="1" lang="en-US" altLang="zh-CN" sz="1000" dirty="0">
                  <a:solidFill>
                    <a:schemeClr val="tx1"/>
                  </a:solidFill>
                </a:endParaRPr>
              </a:p>
              <a:p>
                <a:pPr algn="ctr"/>
                <a:r>
                  <a:rPr kumimoji="1" lang="zh-CN" altLang="en-US" sz="1000" dirty="0">
                    <a:solidFill>
                      <a:schemeClr val="tx1"/>
                    </a:solidFill>
                  </a:rPr>
                  <a:t>监</a:t>
                </a:r>
                <a:endParaRPr kumimoji="1" lang="en-US" altLang="zh-CN" sz="1000" dirty="0">
                  <a:solidFill>
                    <a:schemeClr val="tx1"/>
                  </a:solidFill>
                </a:endParaRPr>
              </a:p>
              <a:p>
                <a:pPr algn="ctr"/>
                <a:r>
                  <a:rPr kumimoji="1" lang="zh-CN" altLang="en-US" sz="1000" dirty="0">
                    <a:solidFill>
                      <a:schemeClr val="tx1"/>
                    </a:solidFill>
                  </a:rPr>
                  <a:t>督</a:t>
                </a:r>
                <a:endParaRPr kumimoji="1" lang="en-US" altLang="zh-CN" sz="1000" dirty="0">
                  <a:solidFill>
                    <a:schemeClr val="tx1"/>
                  </a:solidFill>
                </a:endParaRPr>
              </a:p>
              <a:p>
                <a:pPr algn="ctr"/>
                <a:r>
                  <a:rPr kumimoji="1" lang="zh-CN" altLang="en-US" sz="1000" dirty="0">
                    <a:solidFill>
                      <a:schemeClr val="tx1"/>
                    </a:solidFill>
                  </a:rPr>
                  <a:t>学</a:t>
                </a:r>
                <a:endParaRPr kumimoji="1" lang="en-US" altLang="zh-CN" sz="1000" dirty="0">
                  <a:solidFill>
                    <a:schemeClr val="tx1"/>
                  </a:solidFill>
                </a:endParaRPr>
              </a:p>
              <a:p>
                <a:pPr algn="ctr"/>
                <a:r>
                  <a:rPr kumimoji="1" lang="zh-CN" altLang="en-US" sz="1000" dirty="0">
                    <a:solidFill>
                      <a:schemeClr val="tx1"/>
                    </a:solidFill>
                  </a:rPr>
                  <a:t>习</a:t>
                </a:r>
              </a:p>
            </p:txBody>
          </p:sp>
        </p:grpSp>
        <p:sp>
          <p:nvSpPr>
            <p:cNvPr id="32" name="文本框 31">
              <a:extLst>
                <a:ext uri="{FF2B5EF4-FFF2-40B4-BE49-F238E27FC236}">
                  <a16:creationId xmlns:a16="http://schemas.microsoft.com/office/drawing/2014/main" id="{E246D532-AE39-DF69-6AD9-632FFA0AC606}"/>
                </a:ext>
              </a:extLst>
            </p:cNvPr>
            <p:cNvSpPr txBox="1"/>
            <p:nvPr/>
          </p:nvSpPr>
          <p:spPr>
            <a:xfrm>
              <a:off x="6378936" y="3275134"/>
              <a:ext cx="345965" cy="700801"/>
            </a:xfrm>
            <a:prstGeom prst="rect">
              <a:avLst/>
            </a:prstGeom>
            <a:noFill/>
          </p:spPr>
          <p:txBody>
            <a:bodyPr vert="eaVert" wrap="none" rtlCol="0">
              <a:spAutoFit/>
            </a:bodyPr>
            <a:lstStyle/>
            <a:p>
              <a:r>
                <a:rPr kumimoji="1" lang="zh-CN" altLang="en-US" sz="1400" dirty="0"/>
                <a:t>机器学习</a:t>
              </a:r>
            </a:p>
          </p:txBody>
        </p:sp>
        <p:sp>
          <p:nvSpPr>
            <p:cNvPr id="33" name="文本框 32">
              <a:extLst>
                <a:ext uri="{FF2B5EF4-FFF2-40B4-BE49-F238E27FC236}">
                  <a16:creationId xmlns:a16="http://schemas.microsoft.com/office/drawing/2014/main" id="{FCB581DC-329C-EF70-616E-5F110C6096C7}"/>
                </a:ext>
              </a:extLst>
            </p:cNvPr>
            <p:cNvSpPr txBox="1"/>
            <p:nvPr/>
          </p:nvSpPr>
          <p:spPr>
            <a:xfrm>
              <a:off x="5753875" y="3154261"/>
              <a:ext cx="399191" cy="878220"/>
            </a:xfrm>
            <a:prstGeom prst="rect">
              <a:avLst/>
            </a:prstGeom>
            <a:noFill/>
          </p:spPr>
          <p:txBody>
            <a:bodyPr vert="eaVert" wrap="none" rtlCol="0">
              <a:spAutoFit/>
            </a:bodyPr>
            <a:lstStyle/>
            <a:p>
              <a:r>
                <a:rPr kumimoji="1" lang="zh-CN" altLang="en-US" dirty="0"/>
                <a:t>人工智能</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3518A2-6D83-5B4D-A7D0-450248E3FF56}"/>
              </a:ext>
            </a:extLst>
          </p:cNvPr>
          <p:cNvSpPr>
            <a:spLocks noGrp="1"/>
          </p:cNvSpPr>
          <p:nvPr>
            <p:ph type="title"/>
          </p:nvPr>
        </p:nvSpPr>
        <p:spPr/>
        <p:txBody>
          <a:bodyPr/>
          <a:lstStyle/>
          <a:p>
            <a:r>
              <a:rPr lang="zh-CN" altLang="en-US" spc="-10" dirty="0">
                <a:solidFill>
                  <a:schemeClr val="bg1"/>
                </a:solidFill>
                <a:latin typeface="Microsoft YaHei" panose="020B0503020204020204" pitchFamily="34" charset="-122"/>
                <a:ea typeface="Microsoft YaHei" panose="020B0503020204020204" pitchFamily="34" charset="-122"/>
              </a:rPr>
              <a:t>无监督学习技术</a:t>
            </a:r>
            <a:endParaRPr kumimoji="1" lang="zh-CN" altLang="en-US" dirty="0"/>
          </a:p>
        </p:txBody>
      </p:sp>
      <p:sp>
        <p:nvSpPr>
          <p:cNvPr id="4" name="文本占位符 3">
            <a:extLst>
              <a:ext uri="{FF2B5EF4-FFF2-40B4-BE49-F238E27FC236}">
                <a16:creationId xmlns:a16="http://schemas.microsoft.com/office/drawing/2014/main" id="{3051390A-5E60-DD4B-9DBA-840ED6EB8590}"/>
              </a:ext>
            </a:extLst>
          </p:cNvPr>
          <p:cNvSpPr>
            <a:spLocks noGrp="1"/>
          </p:cNvSpPr>
          <p:nvPr>
            <p:ph type="body" sz="quarter" idx="13"/>
          </p:nvPr>
        </p:nvSpPr>
        <p:spPr/>
        <p:txBody>
          <a:bodyPr/>
          <a:lstStyle/>
          <a:p>
            <a:r>
              <a:rPr kumimoji="1" lang="en-US" altLang="zh-CN" dirty="0"/>
              <a:t>1</a:t>
            </a:r>
            <a:endParaRPr kumimoji="1" lang="zh-CN" altLang="en-US" dirty="0"/>
          </a:p>
        </p:txBody>
      </p:sp>
      <p:sp>
        <p:nvSpPr>
          <p:cNvPr id="7" name="内容占位符 6">
            <a:extLst>
              <a:ext uri="{FF2B5EF4-FFF2-40B4-BE49-F238E27FC236}">
                <a16:creationId xmlns:a16="http://schemas.microsoft.com/office/drawing/2014/main" id="{8ACB4607-06F4-A34F-82F7-A82A05E43748}"/>
              </a:ext>
            </a:extLst>
          </p:cNvPr>
          <p:cNvSpPr>
            <a:spLocks noGrp="1"/>
          </p:cNvSpPr>
          <p:nvPr>
            <p:ph idx="1"/>
          </p:nvPr>
        </p:nvSpPr>
        <p:spPr>
          <a:xfrm>
            <a:off x="491976" y="1404592"/>
            <a:ext cx="3768939" cy="4831871"/>
          </a:xfrm>
          <a:ln>
            <a:solidFill>
              <a:schemeClr val="tx1"/>
            </a:solidFill>
          </a:ln>
        </p:spPr>
        <p:txBody>
          <a:bodyPr>
            <a:normAutofit/>
          </a:bodyPr>
          <a:lstStyle/>
          <a:p>
            <a:pPr marL="342900" indent="-342900">
              <a:lnSpc>
                <a:spcPct val="150000"/>
              </a:lnSpc>
              <a:spcBef>
                <a:spcPts val="0"/>
              </a:spcBef>
              <a:buFont typeface="Wingdings" pitchFamily="2" charset="2"/>
              <a:buChar char="p"/>
              <a:defRPr/>
            </a:pPr>
            <a:r>
              <a:rPr lang="zh-CN" altLang="en-US" sz="2400" dirty="0"/>
              <a:t>目标是将相似的数据点分组在一起，形成</a:t>
            </a:r>
            <a:r>
              <a:rPr lang="en-US" altLang="zh-CN" sz="2400" dirty="0"/>
              <a:t>"</a:t>
            </a:r>
            <a:r>
              <a:rPr lang="zh-CN" altLang="en-US" sz="2400" dirty="0"/>
              <a:t>簇</a:t>
            </a:r>
            <a:r>
              <a:rPr lang="en-US" altLang="zh-CN" sz="2400" dirty="0"/>
              <a:t>"</a:t>
            </a:r>
            <a:r>
              <a:rPr lang="zh-CN" altLang="en-US" sz="2400" dirty="0"/>
              <a:t>（</a:t>
            </a:r>
            <a:r>
              <a:rPr lang="en" altLang="zh-CN" sz="2400" dirty="0"/>
              <a:t>cluster</a:t>
            </a:r>
            <a:r>
              <a:rPr lang="zh-CN" altLang="en" sz="2400" dirty="0"/>
              <a:t>）</a:t>
            </a:r>
            <a:r>
              <a:rPr lang="zh-CN" altLang="en-US" sz="2400" dirty="0"/>
              <a:t>。</a:t>
            </a:r>
            <a:endParaRPr lang="en-US" altLang="zh-CN" sz="2400" dirty="0"/>
          </a:p>
          <a:p>
            <a:pPr marL="0" indent="0">
              <a:lnSpc>
                <a:spcPct val="150000"/>
              </a:lnSpc>
              <a:spcBef>
                <a:spcPts val="0"/>
              </a:spcBef>
              <a:buNone/>
              <a:defRPr/>
            </a:pPr>
            <a:endParaRPr lang="en-US" altLang="zh-CN" sz="2400" dirty="0"/>
          </a:p>
          <a:p>
            <a:pPr marL="342900" indent="-342900">
              <a:lnSpc>
                <a:spcPct val="150000"/>
              </a:lnSpc>
              <a:spcBef>
                <a:spcPts val="0"/>
              </a:spcBef>
              <a:buFont typeface="Wingdings" pitchFamily="2" charset="2"/>
              <a:buChar char="p"/>
              <a:defRPr/>
            </a:pPr>
            <a:endParaRPr lang="zh-CN" altLang="en-US" sz="2400" dirty="0"/>
          </a:p>
        </p:txBody>
      </p:sp>
      <p:sp>
        <p:nvSpPr>
          <p:cNvPr id="6" name="文本框 5">
            <a:extLst>
              <a:ext uri="{FF2B5EF4-FFF2-40B4-BE49-F238E27FC236}">
                <a16:creationId xmlns:a16="http://schemas.microsoft.com/office/drawing/2014/main" id="{FE626133-9A47-BF4E-9CC5-2CF7F89BD7D6}"/>
              </a:ext>
            </a:extLst>
          </p:cNvPr>
          <p:cNvSpPr txBox="1"/>
          <p:nvPr/>
        </p:nvSpPr>
        <p:spPr>
          <a:xfrm>
            <a:off x="491976" y="1032801"/>
            <a:ext cx="3768938" cy="369332"/>
          </a:xfrm>
          <a:prstGeom prst="rect">
            <a:avLst/>
          </a:prstGeom>
          <a:solidFill>
            <a:srgbClr val="002060"/>
          </a:solidFill>
          <a:ln>
            <a:solidFill>
              <a:schemeClr val="tx1"/>
            </a:solidFill>
          </a:ln>
        </p:spPr>
        <p:txBody>
          <a:bodyPr wrap="square" rtlCol="0">
            <a:spAutoFit/>
          </a:bodyPr>
          <a:lstStyle/>
          <a:p>
            <a:pPr algn="ctr"/>
            <a:r>
              <a:rPr kumimoji="1" lang="zh-CN" altLang="en-US" b="1" dirty="0">
                <a:solidFill>
                  <a:schemeClr val="bg1"/>
                </a:solidFill>
                <a:latin typeface="Microsoft YaHei" panose="020B0503020204020204" pitchFamily="34" charset="-122"/>
                <a:ea typeface="Microsoft YaHei" panose="020B0503020204020204" pitchFamily="34" charset="-122"/>
              </a:rPr>
              <a:t>聚类</a:t>
            </a:r>
          </a:p>
        </p:txBody>
      </p:sp>
      <p:sp>
        <p:nvSpPr>
          <p:cNvPr id="11" name="内容占位符 6">
            <a:extLst>
              <a:ext uri="{FF2B5EF4-FFF2-40B4-BE49-F238E27FC236}">
                <a16:creationId xmlns:a16="http://schemas.microsoft.com/office/drawing/2014/main" id="{1237F3A7-BB91-274D-9C4E-75D97289A4DD}"/>
              </a:ext>
            </a:extLst>
          </p:cNvPr>
          <p:cNvSpPr txBox="1">
            <a:spLocks/>
          </p:cNvSpPr>
          <p:nvPr/>
        </p:nvSpPr>
        <p:spPr>
          <a:xfrm>
            <a:off x="4339680" y="1404592"/>
            <a:ext cx="3768939" cy="4831871"/>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pitchFamily="2" charset="2"/>
              <a:buChar char="n"/>
              <a:defRPr sz="2800" b="0" i="0" kern="1200">
                <a:solidFill>
                  <a:schemeClr val="tx1"/>
                </a:solidFill>
                <a:latin typeface="Lantinghei SC Extralight" panose="02000000000000000000" pitchFamily="2" charset="-122"/>
                <a:ea typeface="Lantinghei SC Extralight" panose="02000000000000000000" pitchFamily="2"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Lantinghei SC Extralight" panose="02000000000000000000" pitchFamily="2" charset="-122"/>
                <a:ea typeface="Lantinghei SC Extralight" panose="02000000000000000000" pitchFamily="2"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KaiTi" panose="02010609060101010101" pitchFamily="49" charset="-122"/>
                <a:ea typeface="KaiTi" panose="02010609060101010101" pitchFamily="49"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spcBef>
                <a:spcPts val="0"/>
              </a:spcBef>
              <a:buFont typeface="Wingdings" pitchFamily="2" charset="2"/>
              <a:buChar char="p"/>
              <a:defRPr/>
            </a:pPr>
            <a:r>
              <a:rPr lang="zh-CN" altLang="en-US" sz="2400" dirty="0"/>
              <a:t>就像是数据的</a:t>
            </a:r>
            <a:r>
              <a:rPr lang="en-US" altLang="zh-CN" sz="2400" dirty="0"/>
              <a:t>“</a:t>
            </a:r>
            <a:r>
              <a:rPr lang="zh-CN" altLang="en-US" sz="2400" dirty="0"/>
              <a:t>瘦身</a:t>
            </a:r>
            <a:r>
              <a:rPr lang="en-US" altLang="zh-CN" sz="2400" dirty="0"/>
              <a:t>”</a:t>
            </a:r>
            <a:r>
              <a:rPr lang="zh-CN" altLang="en-US" sz="2400" dirty="0"/>
              <a:t>过程。降维将高维数据转换为低维表示，同时巧妙地保留了原始数据中最重要的信息。</a:t>
            </a:r>
            <a:endParaRPr lang="en-US" altLang="zh-CN" sz="2400" dirty="0"/>
          </a:p>
          <a:p>
            <a:pPr marL="342900" indent="-342900">
              <a:lnSpc>
                <a:spcPct val="150000"/>
              </a:lnSpc>
              <a:spcBef>
                <a:spcPts val="0"/>
              </a:spcBef>
              <a:buFont typeface="Wingdings" pitchFamily="2" charset="2"/>
              <a:buChar char="p"/>
              <a:defRPr/>
            </a:pPr>
            <a:endParaRPr lang="en-US" altLang="zh-CN" sz="2400" dirty="0"/>
          </a:p>
        </p:txBody>
      </p:sp>
      <p:sp>
        <p:nvSpPr>
          <p:cNvPr id="12" name="文本框 11">
            <a:extLst>
              <a:ext uri="{FF2B5EF4-FFF2-40B4-BE49-F238E27FC236}">
                <a16:creationId xmlns:a16="http://schemas.microsoft.com/office/drawing/2014/main" id="{70A1644C-D506-0B43-AEC0-C8DBA8FAEAB3}"/>
              </a:ext>
            </a:extLst>
          </p:cNvPr>
          <p:cNvSpPr txBox="1"/>
          <p:nvPr/>
        </p:nvSpPr>
        <p:spPr>
          <a:xfrm>
            <a:off x="4339680" y="1032801"/>
            <a:ext cx="3768938" cy="369332"/>
          </a:xfrm>
          <a:prstGeom prst="rect">
            <a:avLst/>
          </a:prstGeom>
          <a:solidFill>
            <a:srgbClr val="002060"/>
          </a:solidFill>
          <a:ln>
            <a:solidFill>
              <a:schemeClr val="tx1"/>
            </a:solidFill>
          </a:ln>
        </p:spPr>
        <p:txBody>
          <a:bodyPr wrap="square" rtlCol="0">
            <a:spAutoFit/>
          </a:bodyPr>
          <a:lstStyle/>
          <a:p>
            <a:pPr algn="ctr"/>
            <a:r>
              <a:rPr kumimoji="1" lang="zh-CN" altLang="en-US" b="1" dirty="0">
                <a:solidFill>
                  <a:schemeClr val="bg1"/>
                </a:solidFill>
                <a:latin typeface="Microsoft YaHei" panose="020B0503020204020204" pitchFamily="34" charset="-122"/>
                <a:ea typeface="Microsoft YaHei" panose="020B0503020204020204" pitchFamily="34" charset="-122"/>
              </a:rPr>
              <a:t>降维</a:t>
            </a:r>
          </a:p>
        </p:txBody>
      </p:sp>
      <p:sp>
        <p:nvSpPr>
          <p:cNvPr id="13" name="内容占位符 6">
            <a:extLst>
              <a:ext uri="{FF2B5EF4-FFF2-40B4-BE49-F238E27FC236}">
                <a16:creationId xmlns:a16="http://schemas.microsoft.com/office/drawing/2014/main" id="{83F5C6B7-888D-9546-9076-E17202C77D1B}"/>
              </a:ext>
            </a:extLst>
          </p:cNvPr>
          <p:cNvSpPr txBox="1">
            <a:spLocks/>
          </p:cNvSpPr>
          <p:nvPr/>
        </p:nvSpPr>
        <p:spPr>
          <a:xfrm>
            <a:off x="8176389" y="1404592"/>
            <a:ext cx="3768939" cy="4831871"/>
          </a:xfrm>
          <a:prstGeom prst="rect">
            <a:avLst/>
          </a:prstGeom>
          <a:ln>
            <a:solidFill>
              <a:schemeClr val="tx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pitchFamily="2" charset="2"/>
              <a:buChar char="n"/>
              <a:defRPr sz="2800" b="0" i="0" kern="1200">
                <a:solidFill>
                  <a:schemeClr val="tx1"/>
                </a:solidFill>
                <a:latin typeface="Lantinghei SC Extralight" panose="02000000000000000000" pitchFamily="2" charset="-122"/>
                <a:ea typeface="Lantinghei SC Extralight" panose="02000000000000000000" pitchFamily="2"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Lantinghei SC Extralight" panose="02000000000000000000" pitchFamily="2" charset="-122"/>
                <a:ea typeface="Lantinghei SC Extralight" panose="02000000000000000000" pitchFamily="2"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KaiTi" panose="02010609060101010101" pitchFamily="49" charset="-122"/>
                <a:ea typeface="KaiTi" panose="02010609060101010101" pitchFamily="49"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KaiTi" panose="02010609060101010101" pitchFamily="49" charset="-122"/>
                <a:ea typeface="KaiTi"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spcBef>
                <a:spcPts val="0"/>
              </a:spcBef>
              <a:buFont typeface="Wingdings" pitchFamily="2" charset="2"/>
              <a:buChar char="p"/>
              <a:defRPr/>
            </a:pPr>
            <a:r>
              <a:rPr lang="zh-CN" altLang="en-US" sz="2400" dirty="0"/>
              <a:t>发现潜在的异常样本，通常指示错误、欺诈或其他重要事件。</a:t>
            </a:r>
          </a:p>
        </p:txBody>
      </p:sp>
      <p:sp>
        <p:nvSpPr>
          <p:cNvPr id="14" name="文本框 13">
            <a:extLst>
              <a:ext uri="{FF2B5EF4-FFF2-40B4-BE49-F238E27FC236}">
                <a16:creationId xmlns:a16="http://schemas.microsoft.com/office/drawing/2014/main" id="{77776188-6627-8741-9F83-BC931221AD03}"/>
              </a:ext>
            </a:extLst>
          </p:cNvPr>
          <p:cNvSpPr txBox="1"/>
          <p:nvPr/>
        </p:nvSpPr>
        <p:spPr>
          <a:xfrm>
            <a:off x="8176389" y="1032801"/>
            <a:ext cx="3768938" cy="369332"/>
          </a:xfrm>
          <a:prstGeom prst="rect">
            <a:avLst/>
          </a:prstGeom>
          <a:solidFill>
            <a:srgbClr val="002060"/>
          </a:solidFill>
          <a:ln>
            <a:solidFill>
              <a:schemeClr val="tx1"/>
            </a:solidFill>
          </a:ln>
        </p:spPr>
        <p:txBody>
          <a:bodyPr wrap="square" rtlCol="0">
            <a:spAutoFit/>
          </a:bodyPr>
          <a:lstStyle/>
          <a:p>
            <a:pPr algn="ctr"/>
            <a:r>
              <a:rPr kumimoji="1" lang="zh-CN" altLang="en-US" b="1" dirty="0">
                <a:solidFill>
                  <a:schemeClr val="bg1"/>
                </a:solidFill>
                <a:latin typeface="Microsoft YaHei" panose="020B0503020204020204" pitchFamily="34" charset="-122"/>
                <a:ea typeface="Microsoft YaHei" panose="020B0503020204020204" pitchFamily="34" charset="-122"/>
              </a:rPr>
              <a:t>异常检测</a:t>
            </a:r>
          </a:p>
        </p:txBody>
      </p:sp>
      <p:sp>
        <p:nvSpPr>
          <p:cNvPr id="3" name="文本框 2">
            <a:extLst>
              <a:ext uri="{FF2B5EF4-FFF2-40B4-BE49-F238E27FC236}">
                <a16:creationId xmlns:a16="http://schemas.microsoft.com/office/drawing/2014/main" id="{A6DE942E-C12F-D942-A284-5B7D4C86A31D}"/>
              </a:ext>
            </a:extLst>
          </p:cNvPr>
          <p:cNvSpPr txBox="1"/>
          <p:nvPr/>
        </p:nvSpPr>
        <p:spPr>
          <a:xfrm>
            <a:off x="4506191" y="4853243"/>
            <a:ext cx="2658100" cy="1200329"/>
          </a:xfrm>
          <a:prstGeom prst="rect">
            <a:avLst/>
          </a:prstGeom>
          <a:noFill/>
        </p:spPr>
        <p:txBody>
          <a:bodyPr wrap="none" rtlCol="0">
            <a:spAutoFit/>
          </a:bodyPr>
          <a:lstStyle/>
          <a:p>
            <a:pPr algn="l"/>
            <a:r>
              <a:rPr lang="zh-CN" altLang="en-US" b="1" i="0" u="none" strike="noStrike" dirty="0">
                <a:solidFill>
                  <a:srgbClr val="000000"/>
                </a:solidFill>
                <a:effectLst/>
              </a:rPr>
              <a:t>降维算法</a:t>
            </a:r>
            <a:r>
              <a:rPr lang="zh-CN" altLang="en-US" b="0" i="0" u="none" strike="noStrike" dirty="0">
                <a:solidFill>
                  <a:srgbClr val="000000"/>
                </a:solidFill>
                <a:effectLst/>
              </a:rPr>
              <a:t>：</a:t>
            </a:r>
          </a:p>
          <a:p>
            <a:pPr marL="742950" lvl="1" indent="-285750" algn="l">
              <a:buFont typeface="Arial" panose="020B0604020202020204" pitchFamily="34" charset="0"/>
              <a:buChar char="•"/>
            </a:pPr>
            <a:r>
              <a:rPr lang="zh-CN" altLang="en-US" b="0" i="0" u="none" strike="noStrike" dirty="0">
                <a:solidFill>
                  <a:srgbClr val="000000"/>
                </a:solidFill>
                <a:effectLst/>
              </a:rPr>
              <a:t>主成分分析 </a:t>
            </a:r>
            <a:r>
              <a:rPr lang="en-US" altLang="zh-CN" b="0" i="0" u="none" strike="noStrike" dirty="0">
                <a:solidFill>
                  <a:srgbClr val="000000"/>
                </a:solidFill>
                <a:effectLst/>
              </a:rPr>
              <a:t>(</a:t>
            </a:r>
            <a:r>
              <a:rPr lang="en" altLang="zh-CN" b="0" i="0" u="none" strike="noStrike" dirty="0">
                <a:solidFill>
                  <a:srgbClr val="000000"/>
                </a:solidFill>
                <a:effectLst/>
              </a:rPr>
              <a:t>PCA)</a:t>
            </a:r>
          </a:p>
          <a:p>
            <a:pPr marL="742950" lvl="1" indent="-285750" algn="l">
              <a:buFont typeface="Arial" panose="020B0604020202020204" pitchFamily="34" charset="0"/>
              <a:buChar char="•"/>
            </a:pPr>
            <a:r>
              <a:rPr lang="en" altLang="zh-CN" b="0" i="0" u="none" strike="noStrike" dirty="0">
                <a:solidFill>
                  <a:srgbClr val="000000"/>
                </a:solidFill>
                <a:effectLst/>
              </a:rPr>
              <a:t>t-SNE</a:t>
            </a:r>
          </a:p>
          <a:p>
            <a:pPr marL="742950" lvl="1" indent="-285750" algn="l">
              <a:buFont typeface="Arial" panose="020B0604020202020204" pitchFamily="34" charset="0"/>
              <a:buChar char="•"/>
            </a:pPr>
            <a:r>
              <a:rPr lang="zh-CN" altLang="en-US" b="0" i="0" u="none" strike="noStrike" dirty="0">
                <a:solidFill>
                  <a:srgbClr val="000000"/>
                </a:solidFill>
                <a:effectLst/>
              </a:rPr>
              <a:t>自编码器</a:t>
            </a:r>
          </a:p>
        </p:txBody>
      </p:sp>
      <p:sp>
        <p:nvSpPr>
          <p:cNvPr id="15" name="文本框 14">
            <a:extLst>
              <a:ext uri="{FF2B5EF4-FFF2-40B4-BE49-F238E27FC236}">
                <a16:creationId xmlns:a16="http://schemas.microsoft.com/office/drawing/2014/main" id="{5CA19D08-CBEC-2445-A2B3-D1B893F1F447}"/>
              </a:ext>
            </a:extLst>
          </p:cNvPr>
          <p:cNvSpPr txBox="1"/>
          <p:nvPr/>
        </p:nvSpPr>
        <p:spPr>
          <a:xfrm>
            <a:off x="744468" y="3652914"/>
            <a:ext cx="1649811" cy="1200329"/>
          </a:xfrm>
          <a:prstGeom prst="rect">
            <a:avLst/>
          </a:prstGeom>
          <a:noFill/>
        </p:spPr>
        <p:txBody>
          <a:bodyPr wrap="none" rtlCol="0">
            <a:spAutoFit/>
          </a:bodyPr>
          <a:lstStyle/>
          <a:p>
            <a:pPr algn="l"/>
            <a:r>
              <a:rPr lang="zh-CN" altLang="en-US" b="1" i="0" u="none" strike="noStrike" dirty="0">
                <a:solidFill>
                  <a:srgbClr val="000000"/>
                </a:solidFill>
                <a:effectLst/>
              </a:rPr>
              <a:t>聚类算法</a:t>
            </a:r>
            <a:r>
              <a:rPr lang="zh-CN" altLang="en-US" b="0" i="0" u="none" strike="noStrike" dirty="0">
                <a:solidFill>
                  <a:srgbClr val="000000"/>
                </a:solidFill>
                <a:effectLst/>
                <a:latin typeface="-webkit-standard"/>
              </a:rPr>
              <a:t>：</a:t>
            </a:r>
            <a:endParaRPr lang="en-US" altLang="zh-CN" b="0" i="0" u="none" strike="noStrike" dirty="0">
              <a:solidFill>
                <a:srgbClr val="000000"/>
              </a:solidFill>
              <a:effectLst/>
              <a:latin typeface="-webkit-standard"/>
            </a:endParaRPr>
          </a:p>
          <a:p>
            <a:pPr lvl="1">
              <a:buFont typeface="Arial" panose="020B0604020202020204" pitchFamily="34" charset="0"/>
              <a:buChar char="•"/>
            </a:pPr>
            <a:r>
              <a:rPr lang="en" altLang="zh-CN" b="0" i="0" u="none" strike="noStrike" dirty="0">
                <a:solidFill>
                  <a:srgbClr val="000000"/>
                </a:solidFill>
                <a:effectLst/>
              </a:rPr>
              <a:t>K-means</a:t>
            </a:r>
          </a:p>
          <a:p>
            <a:pPr lvl="1">
              <a:buFont typeface="Arial" panose="020B0604020202020204" pitchFamily="34" charset="0"/>
              <a:buChar char="•"/>
            </a:pPr>
            <a:r>
              <a:rPr lang="zh-CN" altLang="en-US" b="0" i="0" u="none" strike="noStrike" dirty="0">
                <a:solidFill>
                  <a:srgbClr val="000000"/>
                </a:solidFill>
                <a:effectLst/>
              </a:rPr>
              <a:t>层次聚类</a:t>
            </a:r>
          </a:p>
          <a:p>
            <a:pPr lvl="1">
              <a:buFont typeface="Arial" panose="020B0604020202020204" pitchFamily="34" charset="0"/>
              <a:buChar char="•"/>
            </a:pPr>
            <a:r>
              <a:rPr lang="en" altLang="zh-CN" b="0" i="0" u="none" strike="noStrike" dirty="0">
                <a:solidFill>
                  <a:srgbClr val="000000"/>
                </a:solidFill>
                <a:effectLst/>
              </a:rPr>
              <a:t>DBSCAN</a:t>
            </a:r>
          </a:p>
        </p:txBody>
      </p:sp>
    </p:spTree>
    <p:extLst>
      <p:ext uri="{BB962C8B-B14F-4D97-AF65-F5344CB8AC3E}">
        <p14:creationId xmlns:p14="http://schemas.microsoft.com/office/powerpoint/2010/main" val="763171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D4CCF-A5BB-4762-918A-30E1DD901623}"/>
            </a:ext>
          </a:extLst>
        </p:cNvPr>
        <p:cNvGrpSpPr/>
        <p:nvPr/>
      </p:nvGrpSpPr>
      <p:grpSpPr>
        <a:xfrm>
          <a:off x="0" y="0"/>
          <a:ext cx="0" cy="0"/>
          <a:chOff x="0" y="0"/>
          <a:chExt cx="0" cy="0"/>
        </a:xfrm>
      </p:grpSpPr>
      <p:pic>
        <p:nvPicPr>
          <p:cNvPr id="6" name="object 6">
            <a:extLst>
              <a:ext uri="{FF2B5EF4-FFF2-40B4-BE49-F238E27FC236}">
                <a16:creationId xmlns:a16="http://schemas.microsoft.com/office/drawing/2014/main" id="{C17B1B20-1FEB-DE79-3EA0-0523D8B6FFDD}"/>
              </a:ext>
            </a:extLst>
          </p:cNvPr>
          <p:cNvPicPr/>
          <p:nvPr/>
        </p:nvPicPr>
        <p:blipFill>
          <a:blip r:embed="rId2" cstate="print"/>
          <a:stretch>
            <a:fillRect/>
          </a:stretch>
        </p:blipFill>
        <p:spPr>
          <a:xfrm>
            <a:off x="4739982" y="1609931"/>
            <a:ext cx="787362" cy="639175"/>
          </a:xfrm>
          <a:prstGeom prst="rect">
            <a:avLst/>
          </a:prstGeom>
        </p:spPr>
      </p:pic>
      <p:pic>
        <p:nvPicPr>
          <p:cNvPr id="7" name="object 7">
            <a:extLst>
              <a:ext uri="{FF2B5EF4-FFF2-40B4-BE49-F238E27FC236}">
                <a16:creationId xmlns:a16="http://schemas.microsoft.com/office/drawing/2014/main" id="{890BD56B-A6EB-CC3D-0A87-10FF06349F80}"/>
              </a:ext>
            </a:extLst>
          </p:cNvPr>
          <p:cNvPicPr/>
          <p:nvPr/>
        </p:nvPicPr>
        <p:blipFill>
          <a:blip r:embed="rId3" cstate="print"/>
          <a:stretch>
            <a:fillRect/>
          </a:stretch>
        </p:blipFill>
        <p:spPr>
          <a:xfrm>
            <a:off x="4703064" y="1574401"/>
            <a:ext cx="853249" cy="1016934"/>
          </a:xfrm>
          <a:prstGeom prst="rect">
            <a:avLst/>
          </a:prstGeom>
        </p:spPr>
      </p:pic>
      <p:grpSp>
        <p:nvGrpSpPr>
          <p:cNvPr id="4" name="组合 3">
            <a:extLst>
              <a:ext uri="{FF2B5EF4-FFF2-40B4-BE49-F238E27FC236}">
                <a16:creationId xmlns:a16="http://schemas.microsoft.com/office/drawing/2014/main" id="{D2515679-8696-D97F-D566-83780E1CE1C7}"/>
              </a:ext>
            </a:extLst>
          </p:cNvPr>
          <p:cNvGrpSpPr/>
          <p:nvPr/>
        </p:nvGrpSpPr>
        <p:grpSpPr>
          <a:xfrm>
            <a:off x="4692396" y="1563560"/>
            <a:ext cx="801458" cy="964750"/>
            <a:chOff x="4692396" y="1563560"/>
            <a:chExt cx="801458" cy="964750"/>
          </a:xfrm>
        </p:grpSpPr>
        <p:pic>
          <p:nvPicPr>
            <p:cNvPr id="8" name="object 8">
              <a:extLst>
                <a:ext uri="{FF2B5EF4-FFF2-40B4-BE49-F238E27FC236}">
                  <a16:creationId xmlns:a16="http://schemas.microsoft.com/office/drawing/2014/main" id="{33BB072D-0750-0141-6C0A-2CDD8D684417}"/>
                </a:ext>
              </a:extLst>
            </p:cNvPr>
            <p:cNvPicPr/>
            <p:nvPr/>
          </p:nvPicPr>
          <p:blipFill>
            <a:blip r:embed="rId4" cstate="print"/>
            <a:stretch>
              <a:fillRect/>
            </a:stretch>
          </p:blipFill>
          <p:spPr>
            <a:xfrm>
              <a:off x="4692396" y="1563560"/>
              <a:ext cx="801458" cy="964750"/>
            </a:xfrm>
            <a:prstGeom prst="rect">
              <a:avLst/>
            </a:prstGeom>
          </p:spPr>
        </p:pic>
        <p:sp>
          <p:nvSpPr>
            <p:cNvPr id="20" name="object 20">
              <a:extLst>
                <a:ext uri="{FF2B5EF4-FFF2-40B4-BE49-F238E27FC236}">
                  <a16:creationId xmlns:a16="http://schemas.microsoft.com/office/drawing/2014/main" id="{23E7CA22-33EB-5815-B060-C2CB18C059B5}"/>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sz="3600" b="1" i="1" spc="-50" dirty="0">
                  <a:solidFill>
                    <a:srgbClr val="FFFFFF"/>
                  </a:solidFill>
                  <a:latin typeface="Arial"/>
                  <a:cs typeface="Arial"/>
                </a:rPr>
                <a:t>1</a:t>
              </a:r>
              <a:endParaRPr sz="3600" dirty="0">
                <a:latin typeface="Arial"/>
                <a:cs typeface="Arial"/>
              </a:endParaRPr>
            </a:p>
          </p:txBody>
        </p:sp>
      </p:grpSp>
      <p:sp>
        <p:nvSpPr>
          <p:cNvPr id="21" name="object 21">
            <a:extLst>
              <a:ext uri="{FF2B5EF4-FFF2-40B4-BE49-F238E27FC236}">
                <a16:creationId xmlns:a16="http://schemas.microsoft.com/office/drawing/2014/main" id="{A03FD17C-6302-5644-3206-47B7A3C3C387}"/>
              </a:ext>
            </a:extLst>
          </p:cNvPr>
          <p:cNvSpPr txBox="1"/>
          <p:nvPr/>
        </p:nvSpPr>
        <p:spPr>
          <a:xfrm>
            <a:off x="5630149" y="1593723"/>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理解无监督学习</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sp>
        <p:nvSpPr>
          <p:cNvPr id="22" name="object 22">
            <a:extLst>
              <a:ext uri="{FF2B5EF4-FFF2-40B4-BE49-F238E27FC236}">
                <a16:creationId xmlns:a16="http://schemas.microsoft.com/office/drawing/2014/main" id="{A529A96E-FDD0-4A0E-FE6D-32ACE6CBC3D6}"/>
              </a:ext>
            </a:extLst>
          </p:cNvPr>
          <p:cNvSpPr txBox="1"/>
          <p:nvPr/>
        </p:nvSpPr>
        <p:spPr>
          <a:xfrm>
            <a:off x="1717039" y="3198952"/>
            <a:ext cx="1397000" cy="848994"/>
          </a:xfrm>
          <a:prstGeom prst="rect">
            <a:avLst/>
          </a:prstGeom>
        </p:spPr>
        <p:txBody>
          <a:bodyPr vert="horz" wrap="square" lIns="0" tIns="12700" rIns="0" bIns="0" rtlCol="0">
            <a:spAutoFit/>
          </a:bodyPr>
          <a:lstStyle/>
          <a:p>
            <a:pPr marL="12700">
              <a:lnSpc>
                <a:spcPct val="100000"/>
              </a:lnSpc>
              <a:spcBef>
                <a:spcPts val="100"/>
              </a:spcBef>
            </a:pPr>
            <a:r>
              <a:rPr sz="5400" b="1" spc="-35" dirty="0">
                <a:latin typeface="Lantinghei SC Heavy"/>
                <a:cs typeface="Lantinghei SC Heavy"/>
              </a:rPr>
              <a:t>提纲</a:t>
            </a:r>
            <a:endParaRPr sz="5400">
              <a:latin typeface="Lantinghei SC Heavy"/>
              <a:cs typeface="Lantinghei SC Heavy"/>
            </a:endParaRPr>
          </a:p>
        </p:txBody>
      </p:sp>
      <p:sp>
        <p:nvSpPr>
          <p:cNvPr id="19" name="标题 18">
            <a:extLst>
              <a:ext uri="{FF2B5EF4-FFF2-40B4-BE49-F238E27FC236}">
                <a16:creationId xmlns:a16="http://schemas.microsoft.com/office/drawing/2014/main" id="{733D1A71-C810-E9B7-905D-C5CDC964FF6F}"/>
              </a:ext>
            </a:extLst>
          </p:cNvPr>
          <p:cNvSpPr>
            <a:spLocks noGrp="1"/>
          </p:cNvSpPr>
          <p:nvPr>
            <p:ph type="title"/>
          </p:nvPr>
        </p:nvSpPr>
        <p:spPr/>
        <p:txBody>
          <a:bodyPr/>
          <a:lstStyle/>
          <a:p>
            <a:r>
              <a:rPr lang="zh-CN" altLang="en-US" dirty="0"/>
              <a:t> </a:t>
            </a:r>
          </a:p>
        </p:txBody>
      </p:sp>
      <p:sp>
        <p:nvSpPr>
          <p:cNvPr id="26" name="object 21">
            <a:extLst>
              <a:ext uri="{FF2B5EF4-FFF2-40B4-BE49-F238E27FC236}">
                <a16:creationId xmlns:a16="http://schemas.microsoft.com/office/drawing/2014/main" id="{BBDEF755-4651-A33D-A44E-C52239310A79}"/>
              </a:ext>
            </a:extLst>
          </p:cNvPr>
          <p:cNvSpPr txBox="1"/>
          <p:nvPr/>
        </p:nvSpPr>
        <p:spPr>
          <a:xfrm>
            <a:off x="5611532" y="2483343"/>
            <a:ext cx="3683000" cy="566181"/>
          </a:xfrm>
          <a:prstGeom prst="rect">
            <a:avLst/>
          </a:prstGeom>
        </p:spPr>
        <p:txBody>
          <a:bodyPr vert="horz" wrap="square" lIns="0" tIns="12065" rIns="0" bIns="0" rtlCol="0" anchor="ctr">
            <a:spAutoFit/>
          </a:bodyPr>
          <a:lstStyle/>
          <a:p>
            <a:pPr marL="12700" marR="5080"/>
            <a:r>
              <a:rPr lang="zh-CN" altLang="en-US" sz="3600" b="1" spc="-20" dirty="0">
                <a:solidFill>
                  <a:srgbClr val="001F60"/>
                </a:solidFill>
                <a:latin typeface="Microsoft YaHei" panose="020B0503020204020204" pitchFamily="34" charset="-122"/>
                <a:ea typeface="Microsoft YaHei" panose="020B0503020204020204" pitchFamily="34" charset="-122"/>
                <a:cs typeface="Lantinghei SC Heavy"/>
              </a:rPr>
              <a:t>聚类与降维</a:t>
            </a:r>
            <a:endParaRPr lang="en-US" sz="3600" b="1" spc="-50" dirty="0">
              <a:solidFill>
                <a:srgbClr val="001F60"/>
              </a:solidFill>
              <a:latin typeface="Microsoft YaHei" panose="020B0503020204020204" pitchFamily="34" charset="-122"/>
              <a:ea typeface="Microsoft YaHei" panose="020B0503020204020204" pitchFamily="34" charset="-122"/>
              <a:cs typeface="Lantinghei SC Heavy"/>
            </a:endParaRPr>
          </a:p>
        </p:txBody>
      </p:sp>
      <p:sp>
        <p:nvSpPr>
          <p:cNvPr id="27" name="object 21">
            <a:extLst>
              <a:ext uri="{FF2B5EF4-FFF2-40B4-BE49-F238E27FC236}">
                <a16:creationId xmlns:a16="http://schemas.microsoft.com/office/drawing/2014/main" id="{7967C596-02DF-8EDC-F186-42B07F3EA610}"/>
              </a:ext>
            </a:extLst>
          </p:cNvPr>
          <p:cNvSpPr txBox="1"/>
          <p:nvPr/>
        </p:nvSpPr>
        <p:spPr>
          <a:xfrm>
            <a:off x="5611532" y="3352046"/>
            <a:ext cx="3683000" cy="566181"/>
          </a:xfrm>
          <a:prstGeom prst="rect">
            <a:avLst/>
          </a:prstGeom>
        </p:spPr>
        <p:txBody>
          <a:bodyPr vert="horz" wrap="square" lIns="0" tIns="12065" rIns="0" bIns="0" rtlCol="0" anchor="ctr">
            <a:spAutoFit/>
          </a:bodyPr>
          <a:lstStyle/>
          <a:p>
            <a:pPr marL="12700" marR="5080"/>
            <a:r>
              <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rPr>
              <a:t>理解强化学习</a:t>
            </a:r>
          </a:p>
        </p:txBody>
      </p:sp>
      <p:grpSp>
        <p:nvGrpSpPr>
          <p:cNvPr id="31" name="组合 30">
            <a:extLst>
              <a:ext uri="{FF2B5EF4-FFF2-40B4-BE49-F238E27FC236}">
                <a16:creationId xmlns:a16="http://schemas.microsoft.com/office/drawing/2014/main" id="{8E1CD990-B574-5D10-E3AB-B98D47E2126A}"/>
              </a:ext>
            </a:extLst>
          </p:cNvPr>
          <p:cNvGrpSpPr/>
          <p:nvPr/>
        </p:nvGrpSpPr>
        <p:grpSpPr>
          <a:xfrm>
            <a:off x="4703401" y="2434859"/>
            <a:ext cx="801458" cy="964750"/>
            <a:chOff x="4692396" y="1563560"/>
            <a:chExt cx="801458" cy="964750"/>
          </a:xfrm>
        </p:grpSpPr>
        <p:pic>
          <p:nvPicPr>
            <p:cNvPr id="32" name="object 8">
              <a:extLst>
                <a:ext uri="{FF2B5EF4-FFF2-40B4-BE49-F238E27FC236}">
                  <a16:creationId xmlns:a16="http://schemas.microsoft.com/office/drawing/2014/main" id="{760025D3-0113-0CBB-061B-A8F157B1E9A7}"/>
                </a:ext>
              </a:extLst>
            </p:cNvPr>
            <p:cNvPicPr/>
            <p:nvPr/>
          </p:nvPicPr>
          <p:blipFill>
            <a:blip r:embed="rId4" cstate="print"/>
            <a:stretch>
              <a:fillRect/>
            </a:stretch>
          </p:blipFill>
          <p:spPr>
            <a:xfrm>
              <a:off x="4692396" y="1563560"/>
              <a:ext cx="801458" cy="964750"/>
            </a:xfrm>
            <a:prstGeom prst="rect">
              <a:avLst/>
            </a:prstGeom>
          </p:spPr>
        </p:pic>
        <p:sp>
          <p:nvSpPr>
            <p:cNvPr id="33" name="object 20">
              <a:extLst>
                <a:ext uri="{FF2B5EF4-FFF2-40B4-BE49-F238E27FC236}">
                  <a16:creationId xmlns:a16="http://schemas.microsoft.com/office/drawing/2014/main" id="{220F3F54-7DA4-9A57-3D7C-EF595AE95C52}"/>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2</a:t>
              </a:r>
              <a:endParaRPr sz="3600" dirty="0">
                <a:latin typeface="Arial"/>
                <a:cs typeface="Arial"/>
              </a:endParaRPr>
            </a:p>
          </p:txBody>
        </p:sp>
      </p:grpSp>
      <p:grpSp>
        <p:nvGrpSpPr>
          <p:cNvPr id="34" name="组合 33">
            <a:extLst>
              <a:ext uri="{FF2B5EF4-FFF2-40B4-BE49-F238E27FC236}">
                <a16:creationId xmlns:a16="http://schemas.microsoft.com/office/drawing/2014/main" id="{40A75478-3726-871C-E1D4-89AF991112B4}"/>
              </a:ext>
            </a:extLst>
          </p:cNvPr>
          <p:cNvGrpSpPr/>
          <p:nvPr/>
        </p:nvGrpSpPr>
        <p:grpSpPr>
          <a:xfrm>
            <a:off x="4692396" y="3329948"/>
            <a:ext cx="801458" cy="964750"/>
            <a:chOff x="4692396" y="1563560"/>
            <a:chExt cx="801458" cy="964750"/>
          </a:xfrm>
        </p:grpSpPr>
        <p:pic>
          <p:nvPicPr>
            <p:cNvPr id="35" name="object 8">
              <a:extLst>
                <a:ext uri="{FF2B5EF4-FFF2-40B4-BE49-F238E27FC236}">
                  <a16:creationId xmlns:a16="http://schemas.microsoft.com/office/drawing/2014/main" id="{E1114177-1A4D-A0B4-BA51-156C8E1EBF83}"/>
                </a:ext>
              </a:extLst>
            </p:cNvPr>
            <p:cNvPicPr/>
            <p:nvPr/>
          </p:nvPicPr>
          <p:blipFill>
            <a:blip r:embed="rId4" cstate="print"/>
            <a:stretch>
              <a:fillRect/>
            </a:stretch>
          </p:blipFill>
          <p:spPr>
            <a:xfrm>
              <a:off x="4692396" y="1563560"/>
              <a:ext cx="801458" cy="964750"/>
            </a:xfrm>
            <a:prstGeom prst="rect">
              <a:avLst/>
            </a:prstGeom>
          </p:spPr>
        </p:pic>
        <p:sp>
          <p:nvSpPr>
            <p:cNvPr id="36" name="object 20">
              <a:extLst>
                <a:ext uri="{FF2B5EF4-FFF2-40B4-BE49-F238E27FC236}">
                  <a16:creationId xmlns:a16="http://schemas.microsoft.com/office/drawing/2014/main" id="{E0A03EA2-0C48-4169-09F9-A3C11EADF700}"/>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3</a:t>
              </a:r>
              <a:endParaRPr sz="3600" dirty="0">
                <a:latin typeface="Arial"/>
                <a:cs typeface="Arial"/>
              </a:endParaRPr>
            </a:p>
          </p:txBody>
        </p:sp>
      </p:grpSp>
      <p:sp>
        <p:nvSpPr>
          <p:cNvPr id="37" name="object 21">
            <a:extLst>
              <a:ext uri="{FF2B5EF4-FFF2-40B4-BE49-F238E27FC236}">
                <a16:creationId xmlns:a16="http://schemas.microsoft.com/office/drawing/2014/main" id="{3D459B49-AD4D-6E94-FB5D-BB0F38FA0F8F}"/>
              </a:ext>
            </a:extLst>
          </p:cNvPr>
          <p:cNvSpPr txBox="1"/>
          <p:nvPr/>
        </p:nvSpPr>
        <p:spPr>
          <a:xfrm>
            <a:off x="5611532" y="4242612"/>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强化学习经典算法</a:t>
            </a:r>
            <a:endParaRPr lang="en-US"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38" name="组合 37">
            <a:extLst>
              <a:ext uri="{FF2B5EF4-FFF2-40B4-BE49-F238E27FC236}">
                <a16:creationId xmlns:a16="http://schemas.microsoft.com/office/drawing/2014/main" id="{1FC25703-95DD-0CC9-B9BE-39EC5C7B0409}"/>
              </a:ext>
            </a:extLst>
          </p:cNvPr>
          <p:cNvGrpSpPr/>
          <p:nvPr/>
        </p:nvGrpSpPr>
        <p:grpSpPr>
          <a:xfrm>
            <a:off x="4692396" y="4220514"/>
            <a:ext cx="801458" cy="964750"/>
            <a:chOff x="4692396" y="1563560"/>
            <a:chExt cx="801458" cy="964750"/>
          </a:xfrm>
        </p:grpSpPr>
        <p:pic>
          <p:nvPicPr>
            <p:cNvPr id="39" name="object 8">
              <a:extLst>
                <a:ext uri="{FF2B5EF4-FFF2-40B4-BE49-F238E27FC236}">
                  <a16:creationId xmlns:a16="http://schemas.microsoft.com/office/drawing/2014/main" id="{43EE5BA2-EBB3-06C7-51E8-F115962400D6}"/>
                </a:ext>
              </a:extLst>
            </p:cNvPr>
            <p:cNvPicPr/>
            <p:nvPr/>
          </p:nvPicPr>
          <p:blipFill>
            <a:blip r:embed="rId4" cstate="print"/>
            <a:stretch>
              <a:fillRect/>
            </a:stretch>
          </p:blipFill>
          <p:spPr>
            <a:xfrm>
              <a:off x="4692396" y="1563560"/>
              <a:ext cx="801458" cy="964750"/>
            </a:xfrm>
            <a:prstGeom prst="rect">
              <a:avLst/>
            </a:prstGeom>
          </p:spPr>
        </p:pic>
        <p:sp>
          <p:nvSpPr>
            <p:cNvPr id="40" name="object 20">
              <a:extLst>
                <a:ext uri="{FF2B5EF4-FFF2-40B4-BE49-F238E27FC236}">
                  <a16:creationId xmlns:a16="http://schemas.microsoft.com/office/drawing/2014/main" id="{5918153B-89FB-2A8F-404D-BB4C5C71BF4D}"/>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4</a:t>
              </a:r>
              <a:endParaRPr sz="3600" dirty="0">
                <a:latin typeface="Arial"/>
                <a:cs typeface="Arial"/>
              </a:endParaRPr>
            </a:p>
          </p:txBody>
        </p:sp>
      </p:grpSp>
      <p:sp>
        <p:nvSpPr>
          <p:cNvPr id="24" name="object 21">
            <a:extLst>
              <a:ext uri="{FF2B5EF4-FFF2-40B4-BE49-F238E27FC236}">
                <a16:creationId xmlns:a16="http://schemas.microsoft.com/office/drawing/2014/main" id="{0F2E3090-B2A1-29E3-3FD5-A6C473E842BE}"/>
              </a:ext>
            </a:extLst>
          </p:cNvPr>
          <p:cNvSpPr txBox="1"/>
          <p:nvPr/>
        </p:nvSpPr>
        <p:spPr>
          <a:xfrm>
            <a:off x="5611532" y="5104895"/>
            <a:ext cx="3683000" cy="566181"/>
          </a:xfrm>
          <a:prstGeom prst="rect">
            <a:avLst/>
          </a:prstGeom>
        </p:spPr>
        <p:txBody>
          <a:bodyPr vert="horz" wrap="square" lIns="0" tIns="12065" rIns="0" bIns="0" rtlCol="0" anchor="ctr">
            <a:spAutoFit/>
          </a:bodyPr>
          <a:lstStyle/>
          <a:p>
            <a:pPr marL="12700" marR="5080"/>
            <a:r>
              <a:rPr lang="zh-CN" altLang="en-US" sz="3600" b="1" spc="-20" dirty="0">
                <a:solidFill>
                  <a:schemeClr val="bg1">
                    <a:lumMod val="65000"/>
                  </a:schemeClr>
                </a:solidFill>
                <a:latin typeface="Microsoft YaHei" panose="020B0503020204020204" pitchFamily="34" charset="-122"/>
                <a:ea typeface="Microsoft YaHei" panose="020B0503020204020204" pitchFamily="34" charset="-122"/>
                <a:cs typeface="Lantinghei SC Heavy"/>
              </a:rPr>
              <a:t>强化学习应用案例</a:t>
            </a:r>
            <a:endParaRPr lang="en-US" altLang="zh-CN" sz="3600" b="1" spc="-50" dirty="0">
              <a:solidFill>
                <a:schemeClr val="bg1">
                  <a:lumMod val="65000"/>
                </a:schemeClr>
              </a:solidFill>
              <a:latin typeface="Microsoft YaHei" panose="020B0503020204020204" pitchFamily="34" charset="-122"/>
              <a:ea typeface="Microsoft YaHei" panose="020B0503020204020204" pitchFamily="34" charset="-122"/>
              <a:cs typeface="Lantinghei SC Heavy"/>
            </a:endParaRPr>
          </a:p>
        </p:txBody>
      </p:sp>
      <p:grpSp>
        <p:nvGrpSpPr>
          <p:cNvPr id="25" name="组合 24">
            <a:extLst>
              <a:ext uri="{FF2B5EF4-FFF2-40B4-BE49-F238E27FC236}">
                <a16:creationId xmlns:a16="http://schemas.microsoft.com/office/drawing/2014/main" id="{5974D515-34BA-663F-30E9-2DD4209F3F81}"/>
              </a:ext>
            </a:extLst>
          </p:cNvPr>
          <p:cNvGrpSpPr/>
          <p:nvPr/>
        </p:nvGrpSpPr>
        <p:grpSpPr>
          <a:xfrm>
            <a:off x="4692396" y="5082797"/>
            <a:ext cx="801458" cy="964750"/>
            <a:chOff x="4692396" y="1563560"/>
            <a:chExt cx="801458" cy="964750"/>
          </a:xfrm>
        </p:grpSpPr>
        <p:pic>
          <p:nvPicPr>
            <p:cNvPr id="28" name="object 8">
              <a:extLst>
                <a:ext uri="{FF2B5EF4-FFF2-40B4-BE49-F238E27FC236}">
                  <a16:creationId xmlns:a16="http://schemas.microsoft.com/office/drawing/2014/main" id="{FAC1DC47-498F-036E-74EF-C66CE6FEB654}"/>
                </a:ext>
              </a:extLst>
            </p:cNvPr>
            <p:cNvPicPr/>
            <p:nvPr/>
          </p:nvPicPr>
          <p:blipFill>
            <a:blip r:embed="rId4" cstate="print"/>
            <a:stretch>
              <a:fillRect/>
            </a:stretch>
          </p:blipFill>
          <p:spPr>
            <a:xfrm>
              <a:off x="4692396" y="1563560"/>
              <a:ext cx="801458" cy="964750"/>
            </a:xfrm>
            <a:prstGeom prst="rect">
              <a:avLst/>
            </a:prstGeom>
          </p:spPr>
        </p:pic>
        <p:sp>
          <p:nvSpPr>
            <p:cNvPr id="29" name="object 20">
              <a:extLst>
                <a:ext uri="{FF2B5EF4-FFF2-40B4-BE49-F238E27FC236}">
                  <a16:creationId xmlns:a16="http://schemas.microsoft.com/office/drawing/2014/main" id="{43934357-65C4-45D1-EB90-5CDFB724CF0F}"/>
                </a:ext>
              </a:extLst>
            </p:cNvPr>
            <p:cNvSpPr txBox="1"/>
            <p:nvPr/>
          </p:nvSpPr>
          <p:spPr>
            <a:xfrm>
              <a:off x="4956175" y="1607745"/>
              <a:ext cx="295910" cy="566822"/>
            </a:xfrm>
            <a:prstGeom prst="rect">
              <a:avLst/>
            </a:prstGeom>
          </p:spPr>
          <p:txBody>
            <a:bodyPr vert="horz" wrap="square" lIns="0" tIns="12700" rIns="0" bIns="0" rtlCol="0">
              <a:spAutoFit/>
            </a:bodyPr>
            <a:lstStyle/>
            <a:p>
              <a:pPr marL="12700">
                <a:lnSpc>
                  <a:spcPct val="100000"/>
                </a:lnSpc>
                <a:spcBef>
                  <a:spcPts val="100"/>
                </a:spcBef>
              </a:pPr>
              <a:r>
                <a:rPr lang="en-US" altLang="zh-CN" sz="3600" b="1" i="1" spc="-50" dirty="0">
                  <a:solidFill>
                    <a:srgbClr val="FFFFFF"/>
                  </a:solidFill>
                  <a:latin typeface="Arial"/>
                  <a:cs typeface="Arial"/>
                </a:rPr>
                <a:t>5</a:t>
              </a:r>
              <a:endParaRPr sz="3600" dirty="0">
                <a:latin typeface="Arial"/>
                <a:cs typeface="Arial"/>
              </a:endParaRPr>
            </a:p>
          </p:txBody>
        </p:sp>
      </p:grpSp>
    </p:spTree>
    <p:extLst>
      <p:ext uri="{BB962C8B-B14F-4D97-AF65-F5344CB8AC3E}">
        <p14:creationId xmlns:p14="http://schemas.microsoft.com/office/powerpoint/2010/main" val="430067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88022" y="191275"/>
            <a:ext cx="288911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5" dirty="0">
                <a:solidFill>
                  <a:schemeClr val="bg1"/>
                </a:solidFill>
                <a:latin typeface="Microsoft YaHei" panose="020B0503020204020204" pitchFamily="34" charset="-122"/>
                <a:ea typeface="Microsoft YaHei" panose="020B0503020204020204" pitchFamily="34" charset="-122"/>
              </a:rPr>
              <a:t>聚类</a:t>
            </a:r>
          </a:p>
        </p:txBody>
      </p:sp>
      <p:sp>
        <p:nvSpPr>
          <p:cNvPr id="16" name="文本框 15">
            <a:extLst>
              <a:ext uri="{FF2B5EF4-FFF2-40B4-BE49-F238E27FC236}">
                <a16:creationId xmlns:a16="http://schemas.microsoft.com/office/drawing/2014/main" id="{43024222-87E9-BB42-8EA8-700429EBE777}"/>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20" name="object 3">
            <a:extLst>
              <a:ext uri="{FF2B5EF4-FFF2-40B4-BE49-F238E27FC236}">
                <a16:creationId xmlns:a16="http://schemas.microsoft.com/office/drawing/2014/main" id="{86846948-ED9D-B2C2-3648-9134AE8C9B1D}"/>
              </a:ext>
            </a:extLst>
          </p:cNvPr>
          <p:cNvSpPr txBox="1"/>
          <p:nvPr/>
        </p:nvSpPr>
        <p:spPr>
          <a:xfrm>
            <a:off x="739240" y="1119232"/>
            <a:ext cx="11139168" cy="1897827"/>
          </a:xfrm>
          <a:prstGeom prst="rect">
            <a:avLst/>
          </a:prstGeom>
        </p:spPr>
        <p:txBody>
          <a:bodyPr vert="horz" wrap="square" lIns="0" tIns="12700" rIns="0" bIns="0" rtlCol="0">
            <a:spAutoFit/>
          </a:bodyPr>
          <a:lstStyle/>
          <a:p>
            <a:pPr marL="12700">
              <a:lnSpc>
                <a:spcPct val="120000"/>
              </a:lnSpc>
              <a:spcBef>
                <a:spcPts val="100"/>
              </a:spcBef>
            </a:pPr>
            <a:r>
              <a:rPr sz="1800" b="1" dirty="0" err="1">
                <a:latin typeface="Microsoft YaHei" panose="020B0503020204020204" pitchFamily="34" charset="-122"/>
                <a:ea typeface="Microsoft YaHei" panose="020B0503020204020204" pitchFamily="34" charset="-122"/>
                <a:cs typeface="Lantinghei SC Heavy"/>
              </a:rPr>
              <a:t>定义</a:t>
            </a:r>
            <a:r>
              <a:rPr sz="1800" b="1" dirty="0">
                <a:latin typeface="Microsoft YaHei" panose="020B0503020204020204" pitchFamily="34" charset="-122"/>
                <a:ea typeface="Microsoft YaHei" panose="020B0503020204020204" pitchFamily="34" charset="-122"/>
                <a:cs typeface="Lantinghei SC Heavy"/>
              </a:rPr>
              <a:t>：</a:t>
            </a:r>
            <a:r>
              <a:rPr lang="zh-CN" altLang="en-US" sz="1800" dirty="0">
                <a:latin typeface="Microsoft YaHei" panose="020B0503020204020204" pitchFamily="34" charset="-122"/>
                <a:ea typeface="Microsoft YaHei" panose="020B0503020204020204" pitchFamily="34" charset="-122"/>
                <a:cs typeface="Lantinghei SC Extralight"/>
              </a:rPr>
              <a:t>聚类是一种无监督学习技术，旨在将数据集分成若干组，使得同组内的样本相似度高，而不同组间的样本相似度低。</a:t>
            </a:r>
            <a:endParaRPr lang="en-US" altLang="zh-CN" b="1" dirty="0">
              <a:effectLst/>
              <a:latin typeface="Microsoft YaHei" panose="020B0503020204020204" pitchFamily="34" charset="-122"/>
              <a:ea typeface="Microsoft YaHei" panose="020B0503020204020204" pitchFamily="34" charset="-122"/>
            </a:endParaRPr>
          </a:p>
          <a:p>
            <a:pPr marL="12700">
              <a:lnSpc>
                <a:spcPct val="120000"/>
              </a:lnSpc>
              <a:spcBef>
                <a:spcPts val="100"/>
              </a:spcBef>
            </a:pPr>
            <a:r>
              <a:rPr lang="en" altLang="zh-CN" b="1" dirty="0">
                <a:effectLst/>
                <a:latin typeface="Microsoft YaHei" panose="020B0503020204020204" pitchFamily="34" charset="-122"/>
                <a:ea typeface="Microsoft YaHei" panose="020B0503020204020204" pitchFamily="34" charset="-122"/>
              </a:rPr>
              <a:t>K-means</a:t>
            </a:r>
            <a:r>
              <a:rPr lang="zh-CN" altLang="en-US" dirty="0">
                <a:effectLst/>
                <a:latin typeface="Microsoft YaHei" panose="020B0503020204020204" pitchFamily="34" charset="-122"/>
                <a:ea typeface="Microsoft YaHei" panose="020B0503020204020204" pitchFamily="34" charset="-122"/>
              </a:rPr>
              <a:t>是最常用的聚类算法之一</a:t>
            </a:r>
            <a:r>
              <a:rPr lang="zh-CN" altLang="en-US" b="0" i="0" u="none" strike="noStrike" dirty="0">
                <a:solidFill>
                  <a:srgbClr val="000000"/>
                </a:solidFill>
                <a:effectLst/>
                <a:latin typeface="Microsoft YaHei" panose="020B0503020204020204" pitchFamily="34" charset="-122"/>
                <a:ea typeface="Microsoft YaHei" panose="020B0503020204020204" pitchFamily="34" charset="-122"/>
              </a:rPr>
              <a:t>，</a:t>
            </a:r>
            <a:r>
              <a:rPr lang="zh-CN" altLang="zh-CN" dirty="0">
                <a:latin typeface="Microsoft YaHei" panose="020B0503020204020204" pitchFamily="34" charset="-122"/>
                <a:ea typeface="Microsoft YaHei" panose="020B0503020204020204" pitchFamily="34" charset="-122"/>
              </a:rPr>
              <a:t>主要步骤</a:t>
            </a:r>
            <a:r>
              <a:rPr lang="zh-CN" altLang="en-US" dirty="0">
                <a:latin typeface="Microsoft YaHei" panose="020B0503020204020204" pitchFamily="34" charset="-122"/>
                <a:ea typeface="Microsoft YaHei" panose="020B0503020204020204" pitchFamily="34" charset="-122"/>
              </a:rPr>
              <a:t>为</a:t>
            </a:r>
            <a:r>
              <a:rPr lang="zh-CN" altLang="zh-CN"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(1)</a:t>
            </a:r>
            <a:r>
              <a:rPr lang="zh-CN" altLang="zh-CN" dirty="0">
                <a:latin typeface="Microsoft YaHei" panose="020B0503020204020204" pitchFamily="34" charset="-122"/>
                <a:ea typeface="Microsoft YaHei" panose="020B0503020204020204" pitchFamily="34" charset="-122"/>
              </a:rPr>
              <a:t>随机初始化</a:t>
            </a:r>
            <a:r>
              <a:rPr lang="zh-CN" altLang="en-US" dirty="0">
                <a:latin typeface="Microsoft YaHei" panose="020B0503020204020204" pitchFamily="34" charset="-122"/>
                <a:ea typeface="Microsoft YaHei" panose="020B0503020204020204" pitchFamily="34" charset="-122"/>
              </a:rPr>
              <a:t>若干</a:t>
            </a:r>
            <a:r>
              <a:rPr lang="zh-CN" altLang="zh-CN" dirty="0">
                <a:latin typeface="Microsoft YaHei" panose="020B0503020204020204" pitchFamily="34" charset="-122"/>
                <a:ea typeface="Microsoft YaHei" panose="020B0503020204020204" pitchFamily="34" charset="-122"/>
              </a:rPr>
              <a:t>个中心点，周围散布着未分类的数据点；</a:t>
            </a:r>
            <a:r>
              <a:rPr lang="en-US" altLang="zh-CN" dirty="0">
                <a:latin typeface="Microsoft YaHei" panose="020B0503020204020204" pitchFamily="34" charset="-122"/>
                <a:ea typeface="Microsoft YaHei" panose="020B0503020204020204" pitchFamily="34" charset="-122"/>
              </a:rPr>
              <a:t>(2)</a:t>
            </a:r>
            <a:r>
              <a:rPr lang="zh-CN" altLang="zh-CN" dirty="0">
                <a:latin typeface="Microsoft YaHei" panose="020B0503020204020204" pitchFamily="34" charset="-122"/>
                <a:ea typeface="Microsoft YaHei" panose="020B0503020204020204" pitchFamily="34" charset="-122"/>
              </a:rPr>
              <a:t>将每个数据点分配给最近的中心，形成初步的簇；</a:t>
            </a:r>
            <a:r>
              <a:rPr lang="en-US" altLang="zh-CN" dirty="0">
                <a:latin typeface="Microsoft YaHei" panose="020B0503020204020204" pitchFamily="34" charset="-122"/>
                <a:ea typeface="Microsoft YaHei" panose="020B0503020204020204" pitchFamily="34" charset="-122"/>
              </a:rPr>
              <a:t>(3)</a:t>
            </a:r>
            <a:r>
              <a:rPr lang="zh-CN" altLang="zh-CN" dirty="0">
                <a:latin typeface="Microsoft YaHei" panose="020B0503020204020204" pitchFamily="34" charset="-122"/>
                <a:ea typeface="Microsoft YaHei" panose="020B0503020204020204" pitchFamily="34" charset="-122"/>
              </a:rPr>
              <a:t>重新计算每个簇的中心点。</a:t>
            </a:r>
            <a:endParaRPr lang="en-US" altLang="zh-CN" dirty="0">
              <a:latin typeface="Microsoft YaHei" panose="020B0503020204020204" pitchFamily="34" charset="-122"/>
              <a:ea typeface="Microsoft YaHei" panose="020B0503020204020204" pitchFamily="34" charset="-122"/>
            </a:endParaRPr>
          </a:p>
          <a:p>
            <a:pPr marL="12700">
              <a:lnSpc>
                <a:spcPct val="120000"/>
              </a:lnSpc>
              <a:spcBef>
                <a:spcPts val="1780"/>
              </a:spcBef>
            </a:pPr>
            <a:endParaRPr sz="1800" dirty="0">
              <a:latin typeface="Microsoft YaHei" panose="020B0503020204020204" pitchFamily="34" charset="-122"/>
              <a:ea typeface="Microsoft YaHei" panose="020B0503020204020204" pitchFamily="34" charset="-122"/>
              <a:cs typeface="Lantinghei SC Extralight"/>
            </a:endParaRPr>
          </a:p>
        </p:txBody>
      </p:sp>
      <p:pic>
        <p:nvPicPr>
          <p:cNvPr id="32" name="图片 31">
            <a:extLst>
              <a:ext uri="{FF2B5EF4-FFF2-40B4-BE49-F238E27FC236}">
                <a16:creationId xmlns:a16="http://schemas.microsoft.com/office/drawing/2014/main" id="{F0D07795-92D1-640C-220D-78BC7CF094E4}"/>
              </a:ext>
            </a:extLst>
          </p:cNvPr>
          <p:cNvPicPr>
            <a:picLocks noChangeAspect="1"/>
          </p:cNvPicPr>
          <p:nvPr/>
        </p:nvPicPr>
        <p:blipFill>
          <a:blip r:embed="rId2"/>
          <a:stretch>
            <a:fillRect/>
          </a:stretch>
        </p:blipFill>
        <p:spPr>
          <a:xfrm>
            <a:off x="3476749" y="2692980"/>
            <a:ext cx="5238501" cy="3663281"/>
          </a:xfrm>
          <a:prstGeom prst="rect">
            <a:avLst/>
          </a:prstGeom>
        </p:spPr>
      </p:pic>
      <p:sp>
        <p:nvSpPr>
          <p:cNvPr id="36" name="文本框 35">
            <a:extLst>
              <a:ext uri="{FF2B5EF4-FFF2-40B4-BE49-F238E27FC236}">
                <a16:creationId xmlns:a16="http://schemas.microsoft.com/office/drawing/2014/main" id="{FD309E0E-80AE-6B9D-8EFF-2AF32895BFB4}"/>
              </a:ext>
            </a:extLst>
          </p:cNvPr>
          <p:cNvSpPr txBox="1"/>
          <p:nvPr/>
        </p:nvSpPr>
        <p:spPr>
          <a:xfrm>
            <a:off x="606186" y="2943136"/>
            <a:ext cx="6123842" cy="369332"/>
          </a:xfrm>
          <a:prstGeom prst="rect">
            <a:avLst/>
          </a:prstGeom>
          <a:noFill/>
        </p:spPr>
        <p:txBody>
          <a:bodyPr wrap="square">
            <a:spAutoFit/>
          </a:bodyPr>
          <a:lstStyle/>
          <a:p>
            <a:pPr indent="266700" algn="just"/>
            <a:endParaRPr lang="en-US"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62025" y="252348"/>
            <a:ext cx="513397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solidFill>
                  <a:schemeClr val="bg1"/>
                </a:solidFill>
                <a:latin typeface="Microsoft YaHei" panose="020B0503020204020204" pitchFamily="34" charset="-122"/>
                <a:ea typeface="Microsoft YaHei" panose="020B0503020204020204" pitchFamily="34" charset="-122"/>
              </a:rPr>
              <a:t>聚类案例</a:t>
            </a:r>
            <a:r>
              <a:rPr lang="en-US" altLang="zh-CN" sz="3600" spc="-10" dirty="0">
                <a:solidFill>
                  <a:schemeClr val="bg1"/>
                </a:solidFill>
                <a:latin typeface="Microsoft YaHei" panose="020B0503020204020204" pitchFamily="34" charset="-122"/>
                <a:ea typeface="Microsoft YaHei" panose="020B0503020204020204" pitchFamily="34" charset="-122"/>
              </a:rPr>
              <a:t>-</a:t>
            </a:r>
            <a:r>
              <a:rPr lang="zh-CN" altLang="en-US" sz="3600" spc="-10" dirty="0">
                <a:solidFill>
                  <a:schemeClr val="bg1"/>
                </a:solidFill>
                <a:latin typeface="Microsoft YaHei" panose="020B0503020204020204" pitchFamily="34" charset="-122"/>
                <a:ea typeface="Microsoft YaHei" panose="020B0503020204020204" pitchFamily="34" charset="-122"/>
              </a:rPr>
              <a:t>鸢尾花分析</a:t>
            </a:r>
            <a:endParaRPr sz="3600" spc="-10" dirty="0">
              <a:solidFill>
                <a:schemeClr val="bg1"/>
              </a:solidFill>
              <a:latin typeface="Microsoft YaHei" panose="020B0503020204020204" pitchFamily="34" charset="-122"/>
              <a:ea typeface="Microsoft YaHei" panose="020B0503020204020204" pitchFamily="34" charset="-122"/>
            </a:endParaRPr>
          </a:p>
        </p:txBody>
      </p:sp>
      <p:sp>
        <p:nvSpPr>
          <p:cNvPr id="20" name="文本框 19">
            <a:extLst>
              <a:ext uri="{FF2B5EF4-FFF2-40B4-BE49-F238E27FC236}">
                <a16:creationId xmlns:a16="http://schemas.microsoft.com/office/drawing/2014/main" id="{0D0DA473-B08F-094D-B998-162665507E16}"/>
              </a:ext>
            </a:extLst>
          </p:cNvPr>
          <p:cNvSpPr txBox="1"/>
          <p:nvPr/>
        </p:nvSpPr>
        <p:spPr>
          <a:xfrm>
            <a:off x="136186" y="151521"/>
            <a:ext cx="470000" cy="646331"/>
          </a:xfrm>
          <a:prstGeom prst="rect">
            <a:avLst/>
          </a:prstGeom>
          <a:noFill/>
        </p:spPr>
        <p:txBody>
          <a:bodyPr wrap="none" rtlCol="0">
            <a:spAutoFit/>
          </a:bodyPr>
          <a:lstStyle/>
          <a:p>
            <a:r>
              <a:rPr kumimoji="1" lang="en-US" altLang="zh-CN" sz="3600" b="1" i="1" dirty="0">
                <a:solidFill>
                  <a:srgbClr val="002060"/>
                </a:solidFill>
                <a:latin typeface="Microsoft YaHei" panose="020B0503020204020204" pitchFamily="34" charset="-122"/>
                <a:ea typeface="Microsoft YaHei" panose="020B0503020204020204" pitchFamily="34" charset="-122"/>
              </a:rPr>
              <a:t>2</a:t>
            </a:r>
            <a:endParaRPr kumimoji="1" lang="zh-CN" altLang="en-US" sz="3600" b="1" i="1" dirty="0">
              <a:solidFill>
                <a:srgbClr val="002060"/>
              </a:solidFill>
              <a:latin typeface="Microsoft YaHei" panose="020B0503020204020204" pitchFamily="34" charset="-122"/>
              <a:ea typeface="Microsoft YaHei" panose="020B0503020204020204" pitchFamily="34" charset="-122"/>
            </a:endParaRPr>
          </a:p>
        </p:txBody>
      </p:sp>
      <p:sp>
        <p:nvSpPr>
          <p:cNvPr id="22" name="文本框 21">
            <a:extLst>
              <a:ext uri="{FF2B5EF4-FFF2-40B4-BE49-F238E27FC236}">
                <a16:creationId xmlns:a16="http://schemas.microsoft.com/office/drawing/2014/main" id="{9230A45E-729C-21B9-D5EA-DBA60334AAF2}"/>
              </a:ext>
            </a:extLst>
          </p:cNvPr>
          <p:cNvSpPr txBox="1"/>
          <p:nvPr/>
        </p:nvSpPr>
        <p:spPr>
          <a:xfrm>
            <a:off x="779771" y="4834213"/>
            <a:ext cx="10094175" cy="1063368"/>
          </a:xfrm>
          <a:prstGeom prst="rect">
            <a:avLst/>
          </a:prstGeom>
          <a:noFill/>
        </p:spPr>
        <p:txBody>
          <a:bodyPr wrap="square">
            <a:spAutoFit/>
          </a:bodyPr>
          <a:lstStyle/>
          <a:p>
            <a:pPr indent="266700" algn="just">
              <a:lnSpc>
                <a:spcPct val="120000"/>
              </a:lnSpc>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首先加载鸢尾花数据集。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包含特征数据，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包含真实的类别标签。然后，我们使用</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StandardScaler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对数据进行标准化。标准化的目的是将所有特征调整到相同的尺度，这对</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K-means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算法很重要，因为它基于距离计算。</a:t>
            </a:r>
            <a:endParaRPr lang="zh-CN" altLang="zh-CN" sz="1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pic>
        <p:nvPicPr>
          <p:cNvPr id="25" name="图片 24">
            <a:extLst>
              <a:ext uri="{FF2B5EF4-FFF2-40B4-BE49-F238E27FC236}">
                <a16:creationId xmlns:a16="http://schemas.microsoft.com/office/drawing/2014/main" id="{39F75C83-632F-295A-0F60-5B69EE2ECA71}"/>
              </a:ext>
            </a:extLst>
          </p:cNvPr>
          <p:cNvPicPr>
            <a:picLocks noChangeAspect="1"/>
          </p:cNvPicPr>
          <p:nvPr/>
        </p:nvPicPr>
        <p:blipFill>
          <a:blip r:embed="rId2"/>
          <a:stretch>
            <a:fillRect/>
          </a:stretch>
        </p:blipFill>
        <p:spPr>
          <a:xfrm>
            <a:off x="962025" y="2925623"/>
            <a:ext cx="7023100" cy="1638300"/>
          </a:xfrm>
          <a:prstGeom prst="rect">
            <a:avLst/>
          </a:prstGeom>
        </p:spPr>
      </p:pic>
      <p:sp>
        <p:nvSpPr>
          <p:cNvPr id="27" name="文本框 26">
            <a:extLst>
              <a:ext uri="{FF2B5EF4-FFF2-40B4-BE49-F238E27FC236}">
                <a16:creationId xmlns:a16="http://schemas.microsoft.com/office/drawing/2014/main" id="{D91B03C7-E6FA-6DDB-1FBF-10C56BEA27D0}"/>
              </a:ext>
            </a:extLst>
          </p:cNvPr>
          <p:cNvSpPr txBox="1"/>
          <p:nvPr/>
        </p:nvSpPr>
        <p:spPr>
          <a:xfrm>
            <a:off x="779771" y="1112238"/>
            <a:ext cx="10414858" cy="1062855"/>
          </a:xfrm>
          <a:prstGeom prst="rect">
            <a:avLst/>
          </a:prstGeom>
          <a:noFill/>
        </p:spPr>
        <p:txBody>
          <a:bodyPr wrap="square">
            <a:spAutoFit/>
          </a:bodyPr>
          <a:lstStyle/>
          <a:p>
            <a:pPr>
              <a:lnSpc>
                <a:spcPct val="120000"/>
              </a:lnSpc>
            </a:pP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在鸢尾花</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案例</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中，聚类就像是在没有任何先验知识的情况下，仅仅根据花的特征（花萼和花瓣的长度和宽度）来将它们分类</a:t>
            </a:r>
            <a:r>
              <a:rPr lang="zh-CN" altLang="en-US" dirty="0">
                <a:latin typeface="Times New Roman" panose="02020603050405020304" pitchFamily="18" charset="0"/>
                <a:ea typeface="宋体" panose="02010600030101010101" pitchFamily="2" charset="-122"/>
                <a:cs typeface="Times New Roman" panose="02020603050405020304" pitchFamily="18" charset="0"/>
              </a:rPr>
              <a:t>。以下代码使用</a:t>
            </a:r>
            <a:r>
              <a:rPr lang="en-US" altLang="zh-CN" sz="1800" dirty="0">
                <a:effectLst/>
                <a:latin typeface="Times New Roman" panose="02020603050405020304" pitchFamily="18" charset="0"/>
                <a:ea typeface="宋体" panose="02010600030101010101" pitchFamily="2" charset="-122"/>
              </a:rPr>
              <a:t>K-means</a:t>
            </a:r>
            <a:r>
              <a:rPr lang="zh-CN" altLang="en-US" dirty="0">
                <a:latin typeface="Times New Roman" panose="02020603050405020304" pitchFamily="18" charset="0"/>
                <a:ea typeface="宋体" panose="02010600030101010101" pitchFamily="2" charset="-122"/>
                <a:cs typeface="Times New Roman" panose="02020603050405020304" pitchFamily="18" charset="0"/>
              </a:rPr>
              <a:t>聚类算法实现了对鸢尾花数据集的分类，让我们逐步分析代码的各个部分。</a:t>
            </a:r>
            <a:endParaRPr lang="zh-CN" altLang="en-US" dirty="0"/>
          </a:p>
        </p:txBody>
      </p:sp>
      <p:sp>
        <p:nvSpPr>
          <p:cNvPr id="28" name="文本框 27">
            <a:extLst>
              <a:ext uri="{FF2B5EF4-FFF2-40B4-BE49-F238E27FC236}">
                <a16:creationId xmlns:a16="http://schemas.microsoft.com/office/drawing/2014/main" id="{ACFFB1C4-6964-4DC6-1612-A8A7E6D2440F}"/>
              </a:ext>
            </a:extLst>
          </p:cNvPr>
          <p:cNvSpPr txBox="1"/>
          <p:nvPr/>
        </p:nvSpPr>
        <p:spPr>
          <a:xfrm>
            <a:off x="779771" y="2255223"/>
            <a:ext cx="6122772" cy="400110"/>
          </a:xfrm>
          <a:prstGeom prst="rect">
            <a:avLst/>
          </a:prstGeom>
          <a:noFill/>
        </p:spPr>
        <p:txBody>
          <a:bodyPr wrap="square">
            <a:spAutoFit/>
          </a:bodyPr>
          <a:lstStyle/>
          <a:p>
            <a:pPr marL="342900" lvl="0" indent="-342900" algn="just">
              <a:buFont typeface="+mj-lt"/>
              <a:buAutoNum type="arabicPeriod"/>
            </a:pPr>
            <a:r>
              <a:rPr lang="zh-CN" altLang="en-US" sz="2000" b="1"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000" b="1" kern="100" dirty="0">
                <a:effectLst/>
                <a:latin typeface="Times New Roman" panose="02020603050405020304" pitchFamily="18" charset="0"/>
                <a:ea typeface="宋体" panose="02010600030101010101" pitchFamily="2" charset="-122"/>
                <a:cs typeface="Times New Roman" panose="02020603050405020304" pitchFamily="18" charset="0"/>
              </a:rPr>
              <a:t>数据准备</a:t>
            </a:r>
            <a:endParaRPr lang="zh-CN" altLang="zh-CN" sz="1600" b="1"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10716</TotalTime>
  <Words>3603</Words>
  <Application>Microsoft Macintosh PowerPoint</Application>
  <PresentationFormat>宽屏</PresentationFormat>
  <Paragraphs>348</Paragraphs>
  <Slides>32</Slides>
  <Notes>9</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32</vt:i4>
      </vt:variant>
    </vt:vector>
  </HeadingPairs>
  <TitlesOfParts>
    <vt:vector size="51" baseType="lpstr">
      <vt:lpstr>-webkit-standard</vt:lpstr>
      <vt:lpstr>等线</vt:lpstr>
      <vt:lpstr>等线</vt:lpstr>
      <vt:lpstr>黑体</vt:lpstr>
      <vt:lpstr>黑体</vt:lpstr>
      <vt:lpstr>SimSun</vt:lpstr>
      <vt:lpstr>微软雅黑</vt:lpstr>
      <vt:lpstr>微软雅黑</vt:lpstr>
      <vt:lpstr>KaiTi</vt:lpstr>
      <vt:lpstr>Lantinghei SC Demibold</vt:lpstr>
      <vt:lpstr>Lantinghei SC Extralight</vt:lpstr>
      <vt:lpstr>Lantinghei SC Heavy</vt:lpstr>
      <vt:lpstr>Arial</vt:lpstr>
      <vt:lpstr>Calibri</vt:lpstr>
      <vt:lpstr>Calibri Light</vt:lpstr>
      <vt:lpstr>Consolas</vt:lpstr>
      <vt:lpstr>Times New Roman</vt:lpstr>
      <vt:lpstr>Wingdings</vt:lpstr>
      <vt:lpstr>Office Theme</vt:lpstr>
      <vt:lpstr>PowerPoint 演示文稿</vt:lpstr>
      <vt:lpstr>重点回顾</vt:lpstr>
      <vt:lpstr>重点回顾</vt:lpstr>
      <vt:lpstr> </vt:lpstr>
      <vt:lpstr>理解无监督学习</vt:lpstr>
      <vt:lpstr>无监督学习技术</vt:lpstr>
      <vt:lpstr> </vt:lpstr>
      <vt:lpstr>聚类</vt:lpstr>
      <vt:lpstr>聚类案例-鸢尾花分析</vt:lpstr>
      <vt:lpstr>聚类案例-鸢尾花分析</vt:lpstr>
      <vt:lpstr>聚类案例-鸢尾花分析</vt:lpstr>
      <vt:lpstr>聚类案例-鸢尾花分析</vt:lpstr>
      <vt:lpstr>降维</vt:lpstr>
      <vt:lpstr>降维案例</vt:lpstr>
      <vt:lpstr>降维案例</vt:lpstr>
      <vt:lpstr>降维案例</vt:lpstr>
      <vt:lpstr> </vt:lpstr>
      <vt:lpstr>理解强化学习</vt:lpstr>
      <vt:lpstr>强化学习组成部分</vt:lpstr>
      <vt:lpstr>强化学习组成部分</vt:lpstr>
      <vt:lpstr>强化学习与监督学习的区别</vt:lpstr>
      <vt:lpstr>强化学习与监督学习的区别</vt:lpstr>
      <vt:lpstr>马尔可夫决策过程</vt:lpstr>
      <vt:lpstr>马尔可夫决策过程</vt:lpstr>
      <vt:lpstr> </vt:lpstr>
      <vt:lpstr>Q-learning算法</vt:lpstr>
      <vt:lpstr>Q-learning算法</vt:lpstr>
      <vt:lpstr>Q-learning算法</vt:lpstr>
      <vt:lpstr>策略梯度算法</vt:lpstr>
      <vt:lpstr> </vt:lpstr>
      <vt:lpstr>强化学习应用领域</vt:lpstr>
      <vt:lpstr>道法自然</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User</cp:lastModifiedBy>
  <cp:revision>884</cp:revision>
  <dcterms:created xsi:type="dcterms:W3CDTF">2024-06-18T14:39:25Z</dcterms:created>
  <dcterms:modified xsi:type="dcterms:W3CDTF">2024-10-21T05:42:58Z</dcterms:modified>
</cp:coreProperties>
</file>